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67" r:id="rId3"/>
    <p:sldMasterId id="2147483648" r:id="rId4"/>
  </p:sldMasterIdLst>
  <p:notesMasterIdLst>
    <p:notesMasterId r:id="rId39"/>
  </p:notesMasterIdLst>
  <p:sldIdLst>
    <p:sldId id="256" r:id="rId5"/>
    <p:sldId id="266" r:id="rId6"/>
    <p:sldId id="309" r:id="rId7"/>
    <p:sldId id="322" r:id="rId8"/>
    <p:sldId id="365" r:id="rId9"/>
    <p:sldId id="269" r:id="rId10"/>
    <p:sldId id="348" r:id="rId11"/>
    <p:sldId id="346" r:id="rId12"/>
    <p:sldId id="347" r:id="rId13"/>
    <p:sldId id="344" r:id="rId14"/>
    <p:sldId id="350" r:id="rId15"/>
    <p:sldId id="345" r:id="rId16"/>
    <p:sldId id="349" r:id="rId17"/>
    <p:sldId id="368" r:id="rId18"/>
    <p:sldId id="363" r:id="rId19"/>
    <p:sldId id="364" r:id="rId20"/>
    <p:sldId id="302" r:id="rId21"/>
    <p:sldId id="357" r:id="rId22"/>
    <p:sldId id="358" r:id="rId23"/>
    <p:sldId id="359" r:id="rId24"/>
    <p:sldId id="360" r:id="rId25"/>
    <p:sldId id="361" r:id="rId26"/>
    <p:sldId id="367" r:id="rId27"/>
    <p:sldId id="362" r:id="rId28"/>
    <p:sldId id="301" r:id="rId29"/>
    <p:sldId id="340" r:id="rId30"/>
    <p:sldId id="352" r:id="rId31"/>
    <p:sldId id="338" r:id="rId32"/>
    <p:sldId id="353" r:id="rId33"/>
    <p:sldId id="354" r:id="rId34"/>
    <p:sldId id="355" r:id="rId35"/>
    <p:sldId id="351" r:id="rId36"/>
    <p:sldId id="369" r:id="rId37"/>
    <p:sldId id="37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635"/>
    <a:srgbClr val="FF92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00" autoAdjust="0"/>
    <p:restoredTop sz="77778" autoAdjust="0"/>
  </p:normalViewPr>
  <p:slideViewPr>
    <p:cSldViewPr snapToGrid="0">
      <p:cViewPr varScale="1">
        <p:scale>
          <a:sx n="125" d="100"/>
          <a:sy n="125" d="100"/>
        </p:scale>
        <p:origin x="1156"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18:01:13.951"/>
    </inkml:context>
    <inkml:brush xml:id="br0">
      <inkml:brushProperty name="width" value="0.5" units="cm"/>
      <inkml:brushProperty name="height" value="1" units="cm"/>
      <inkml:brushProperty name="transparency" value="127"/>
      <inkml:brushProperty name="tip" value="rectangle"/>
      <inkml:brushProperty name="rasterOp" value="maskPen"/>
      <inkml:brushProperty name="ignorePressure" value="1"/>
    </inkml:brush>
  </inkml:definitions>
  <inkml:trace contextRef="#ctx0" brushRef="#br0">0 898,'27'-1,"0"-2,-1-1,41-11,30-5,90-10,-113 14,-40 8,1 1,43-2,-4 2,16 0,-9 8,-42 1,0-2,74-9,-74 2,-15 1,0 2,36-2,-40 6,2 0,0 0,0-2,39-8,276-87,-279 76,-42 14,1 1,29-7,183-35,-159 36,129-3,-100 10,41 0,44-3,83 3,-156 7,541-2,-629-2,0 0,0-2,39-10,-39 7,0 2,0 1,38-2,14 6,-20 2,93-11,-29 1,-10 2,-25-1,119 6,-87 3,-98-2,0 0,0 1,0 0,0 2,0 0,26 9,108 50,-128-51,-12-4,0 0,-1 1,0 0,0 1,-1 0,0 0,16 21,26 24,3 1,-35-35,25 21,-24-23,-7-6,1 0,31 17,-32-20,0 1,-1 0,0 1,-1 0,0 1,-1 0,13 19,-13-18,-1 0,2 0,0-1,0 0,1-1,0 0,19 10,-3-3,0 1,35 31,-18-14,-29-25,-1-1,1 0,23 8,-22-10,0 0,0 2,17 12,-1 4,55 31,-10-8,-53-31,0-2,1-1,29 12,-12-11,-1 3,-1 0,0 3,51 36,-39-21,1-3,2-2,78 32,-72-43,-51-18,-1 0,1 1,-1 0,0 1,0 0,0 1,-1 0,13 10,2 6,-1-2,2-1,1-1,0-2,47 22,-44-25,-1 1,0 2,-2 0,43 35,-55-38,-3-3,0 0,0-1,0 0,19 9,54 30,7 4,89 24,-158-63,41 28,-46-27,2-1,0-1,23 10,83 38,-71-33,-8-9,-35-14,0 1,0 0,14 8,8 10,-21-14,1 0,0 0,0-1,1-1,0-1,0 0,19 5,84 19,-73-17,-16-6,40 4,1-1,-22 0,1-2,0-3,51 0,-72-4,35 5,24 1,-65-6,-1 2,1 0,0 1,23 8,9 1,-23-8,1-2,0-1,52-4,-15 0,433 2,-467-1,-1-2,1-1,-1-2,0-2,-1 0,1-3,43-19,-43 14,-12 5,44-15,-38 15,-1 0,1-2,49-32,-67 39,26-13,0 2,2 1,0 2,0 2,1 1,55-7,-57 9,55-20,13-4,-8 1,-68 20,48-11,1 5,90-16,1-2,-143 32,16-4,76-3,-95 11,-1-2,1-1,-1 0,0-2,43-14,-47 14,1 0,0 2,31-3,-29 5,1-2,26-7,-1-3,73-10,-64 13,58-18,-55 12,-3 1,92-37,-73 25,-48 18,37-16,-56 21,0-1,0-1,-1 1,10-10,-12 10,0 0,1 0,0 1,0 0,1 0,-1 0,1 1,0 0,8-3,129-26,-86 21,0-3,71-26,-78 19,1 2,1 3,0 2,70-8,-105 18,-1 0,0 0,25-11,-27 9,0 0,0 2,0 0,30-4,5 5,-16 2,1-2,38-8,-34 3,1 1,77-4,-90 10,-1-2,34-7,-5 0,1 5,-32 3,32-6,180-38,-175 25,-3 1,-43 15,0 0,0-1,14-8,16-7,-27 14,18-7,72-20,57-4,-118 29,-18 3,0 1,51-1,140-8,552 15,-751 0,29 5,15 1,-45-5,-1 0,1 2,28 8,29 6,-51-15,-1 2,0 1,1 1,27 13,-19-8,1-2,59 10,-12-3,16 2,163 10,-119-17,-66 2,-56-9,1-1,0-1,25 0,81-2,107-3,-159-5,90-20,-117 19,52 0,-68 7,-1-1,0-1,-1-2,1-1,41-15,-41 8,-18 7,0 0,0 1,16-3,40-9,-40 9,1 2,0 0,60-2,-18 5,99-16,-9 0,-39 6,98-3,-193 15,0-2,0-1,35-9,-32 6,0 1,36-2,-7 3,115-25,-136 20,0-2,41-18,-46 18,1 1,-1 1,2 2,-1 2,42-2,-53 5,30-8,-32 6,41-3,-32 5,1-2,31-8,-34 6,0 1,49-3,116-11,-79 5,-33 2,-2-4,119-39,-96 30,2 4,124-9,-224 30,33-5,37-12,-7 2,10-5,12-2,29-7,-78 18,55-9,-75 18,27-10,4 0,-32 10,38-1,-42 4,0-1,1-1,27-5,3-4,0 3,85-4,-25 3,405-20,-423 26,-43-1,70-14,9-1,151-13,-266 31,169-26,-144 18,2 0,0 1,52-4,-30 9,117-11,-105 6,1 4,74 5,43-2,-104-4,148-5,572 11,-772-3,-1-2,63-14,-30 4,127-35,-135 33,-8 6,-36 8,0-1,-1 0,1 0,20-10,-3 0,0 2,41-11,-44 15,1-2,-1-1,36-18,-48 21,1 1,1 0,-1 1,1 0,22-2,11-3,-4-2,-16 3,0 2,1 1,57-3,-72 7,1 0,-1 0,-1-2,1 0,0 0,28-14,-29 11,0 1,0 1,1 0,0 1,0 1,29-3,-39 6,53-4,-45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18:01:48.134"/>
    </inkml:context>
    <inkml:brush xml:id="br0">
      <inkml:brushProperty name="width" value="0.5" units="cm"/>
      <inkml:brushProperty name="height" value="1" units="cm"/>
      <inkml:brushProperty name="transparency" value="127"/>
      <inkml:brushProperty name="tip" value="rectangle"/>
      <inkml:brushProperty name="rasterOp" value="maskPen"/>
      <inkml:brushProperty name="ignorePressure" value="1"/>
    </inkml:brush>
  </inkml:definitions>
  <inkml:trace contextRef="#ctx0" brushRef="#br0">0 898,'27'-1,"0"-2,-1-1,41-11,30-5,90-10,-113 14,-40 8,1 1,43-2,-4 2,16 0,-9 8,-42 1,0-2,74-9,-74 2,-15 1,0 2,36-2,-40 6,2 0,0 0,0-2,39-8,276-87,-279 76,-42 14,1 1,29-7,183-35,-159 36,129-3,-100 10,41 0,44-3,83 3,-156 7,541-2,-629-2,0 0,0-2,39-10,-39 7,0 2,0 1,38-2,14 6,-20 2,93-11,-29 1,-10 2,-25-1,119 6,-87 3,-98-2,0 0,0 1,0 0,0 2,0 0,26 9,108 50,-128-51,-12-4,0 0,-1 1,0 0,0 1,-1 0,0 0,16 21,26 24,3 1,-35-35,25 21,-24-23,-7-6,1 0,31 17,-32-20,0 1,-1 0,0 1,-1 0,0 1,-1 0,13 19,-13-18,-1 0,2 0,0-1,0 0,1-1,0 0,19 10,-3-3,0 1,35 31,-18-14,-29-25,-1-1,1 0,23 8,-22-10,0 0,0 2,17 12,-1 4,55 31,-10-8,-53-31,0-2,1-1,29 12,-12-11,-1 3,-1 0,0 3,51 36,-39-21,1-3,2-2,78 32,-72-43,-51-18,-1 0,1 1,-1 0,0 1,0 0,0 1,-1 0,13 10,2 6,-1-2,2-1,1-1,0-2,47 22,-44-25,-1 1,0 2,-2 0,43 35,-55-38,-3-3,0 0,0-1,0 0,19 9,54 30,7 4,89 24,-158-63,41 28,-46-27,2-1,0-1,23 10,83 38,-71-33,-8-9,-35-14,0 1,0 0,14 8,8 10,-21-14,1 0,0 0,0-1,1-1,0-1,0 0,19 5,84 19,-73-17,-16-6,40 4,1-1,-22 0,1-2,0-3,51 0,-72-4,35 5,24 1,-65-6,-1 2,1 0,0 1,23 8,9 1,-23-8,1-2,0-1,52-4,-15 0,433 2,-467-1,-1-2,1-1,-1-2,0-2,-1 0,1-3,43-19,-43 14,-12 5,44-15,-38 15,-1 0,1-2,49-32,-67 39,26-13,0 2,2 1,0 2,0 2,1 1,55-7,-57 9,55-20,13-4,-8 1,-68 20,48-11,1 5,90-16,1-2,-143 32,16-4,76-3,-95 11,-1-2,1-1,-1 0,0-2,43-14,-47 14,1 0,0 2,31-3,-29 5,1-2,26-7,-1-3,73-10,-64 13,58-18,-55 12,-3 1,92-37,-73 25,-48 18,37-16,-56 21,0-1,0-1,-1 1,10-10,-12 10,0 0,1 0,0 1,0 0,1 0,-1 0,1 1,0 0,8-3,129-26,-86 21,0-3,71-26,-78 19,1 2,1 3,0 2,70-8,-105 18,-1 0,0 0,25-11,-27 9,0 0,0 2,0 0,30-4,5 5,-16 2,1-2,38-8,-34 3,1 1,77-4,-90 10,-1-2,34-7,-5 0,1 5,-32 3,32-6,180-38,-175 25,-3 1,-43 15,0 0,0-1,14-8,16-7,-27 14,18-7,72-20,57-4,-118 29,-18 3,0 1,51-1,140-8,552 15,-751 0,29 5,15 1,-45-5,-1 0,1 2,28 8,29 6,-51-15,-1 2,0 1,1 1,27 13,-19-8,1-2,59 10,-12-3,16 2,163 10,-119-17,-66 2,-56-9,1-1,0-1,25 0,81-2,107-3,-159-5,90-20,-117 19,52 0,-68 7,-1-1,0-1,-1-2,1-1,41-15,-41 8,-18 7,0 0,0 1,16-3,40-9,-40 9,1 2,0 0,60-2,-18 5,99-16,-9 0,-39 6,98-3,-193 15,0-2,0-1,35-9,-32 6,0 1,36-2,-7 3,115-25,-136 20,0-2,41-18,-46 18,1 1,-1 1,2 2,-1 2,42-2,-53 5,30-8,-32 6,41-3,-32 5,1-2,31-8,-34 6,0 1,49-3,116-11,-79 5,-33 2,-2-4,119-39,-96 30,2 4,124-9,-224 30,33-5,37-12,-7 2,10-5,12-2,29-7,-78 18,55-9,-75 18,27-10,4 0,-32 10,38-1,-42 4,0-1,1-1,27-5,3-4,0 3,85-4,-25 3,405-20,-423 26,-43-1,70-14,9-1,151-13,-266 31,169-26,-144 18,2 0,0 1,52-4,-30 9,117-11,-105 6,1 4,74 5,43-2,-104-4,148-5,572 11,-772-3,-1-2,63-14,-30 4,127-35,-135 33,-8 6,-36 8,0-1,-1 0,1 0,20-10,-3 0,0 2,41-11,-44 15,1-2,-1-1,36-18,-48 21,1 1,1 0,-1 1,1 0,22-2,11-3,-4-2,-16 3,0 2,1 1,57-3,-72 7,1 0,-1 0,-1-2,1 0,0 0,28-14,-29 11,0 1,0 1,1 0,0 1,0 1,29-3,-39 6,53-4,-45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18:02:00.573"/>
    </inkml:context>
    <inkml:brush xml:id="br0">
      <inkml:brushProperty name="width" value="0.5" units="cm"/>
      <inkml:brushProperty name="height" value="1" units="cm"/>
      <inkml:brushProperty name="transparency" value="127"/>
      <inkml:brushProperty name="tip" value="rectangle"/>
      <inkml:brushProperty name="rasterOp" value="maskPen"/>
      <inkml:brushProperty name="ignorePressure" value="1"/>
    </inkml:brush>
  </inkml:definitions>
  <inkml:trace contextRef="#ctx0" brushRef="#br0">0 898,'27'-1,"0"-2,-1-1,41-11,30-5,90-10,-113 14,-40 8,1 1,43-2,-4 2,16 0,-9 8,-42 1,0-2,74-9,-74 2,-15 1,0 2,36-2,-40 6,2 0,0 0,0-2,39-8,276-87,-279 76,-42 14,1 1,29-7,183-35,-159 36,129-3,-100 10,41 0,44-3,83 3,-156 7,541-2,-629-2,0 0,0-2,39-10,-39 7,0 2,0 1,38-2,14 6,-20 2,93-11,-29 1,-10 2,-25-1,119 6,-87 3,-98-2,0 0,0 1,0 0,0 2,0 0,26 9,108 50,-128-51,-12-4,0 0,-1 1,0 0,0 1,-1 0,0 0,16 21,26 24,3 1,-35-35,25 21,-24-23,-7-6,1 0,31 17,-32-20,0 1,-1 0,0 1,-1 0,0 1,-1 0,13 19,-13-18,-1 0,2 0,0-1,0 0,1-1,0 0,19 10,-3-3,0 1,35 31,-18-14,-29-25,-1-1,1 0,23 8,-22-10,0 0,0 2,17 12,-1 4,55 31,-10-8,-53-31,0-2,1-1,29 12,-12-11,-1 3,-1 0,0 3,51 36,-39-21,1-3,2-2,78 32,-72-43,-51-18,-1 0,1 1,-1 0,0 1,0 0,0 1,-1 0,13 10,2 6,-1-2,2-1,1-1,0-2,47 22,-44-25,-1 1,0 2,-2 0,43 35,-55-38,-3-3,0 0,0-1,0 0,19 9,54 30,7 4,89 24,-158-63,41 28,-46-27,2-1,0-1,23 10,83 38,-71-33,-8-9,-35-14,0 1,0 0,14 8,8 10,-21-14,1 0,0 0,0-1,1-1,0-1,0 0,19 5,84 19,-73-17,-16-6,40 4,1-1,-22 0,1-2,0-3,51 0,-72-4,35 5,24 1,-65-6,-1 2,1 0,0 1,23 8,9 1,-23-8,1-2,0-1,52-4,-15 0,433 2,-467-1,-1-2,1-1,-1-2,0-2,-1 0,1-3,43-19,-43 14,-12 5,44-15,-38 15,-1 0,1-2,49-32,-67 39,26-13,0 2,2 1,0 2,0 2,1 1,55-7,-57 9,55-20,13-4,-8 1,-68 20,48-11,1 5,90-16,1-2,-143 32,16-4,76-3,-95 11,-1-2,1-1,-1 0,0-2,43-14,-47 14,1 0,0 2,31-3,-29 5,1-2,26-7,-1-3,73-10,-64 13,58-18,-55 12,-3 1,92-37,-73 25,-48 18,37-16,-56 21,0-1,0-1,-1 1,10-10,-12 10,0 0,1 0,0 1,0 0,1 0,-1 0,1 1,0 0,8-3,129-26,-86 21,0-3,71-26,-78 19,1 2,1 3,0 2,70-8,-105 18,-1 0,0 0,25-11,-27 9,0 0,0 2,0 0,30-4,5 5,-16 2,1-2,38-8,-34 3,1 1,77-4,-90 10,-1-2,34-7,-5 0,1 5,-32 3,32-6,180-38,-175 25,-3 1,-43 15,0 0,0-1,14-8,16-7,-27 14,18-7,72-20,57-4,-118 29,-18 3,0 1,51-1,140-8,552 15,-751 0,29 5,15 1,-45-5,-1 0,1 2,28 8,29 6,-51-15,-1 2,0 1,1 1,27 13,-19-8,1-2,59 10,-12-3,16 2,163 10,-119-17,-66 2,-56-9,1-1,0-1,25 0,81-2,107-3,-159-5,90-20,-117 19,52 0,-68 7,-1-1,0-1,-1-2,1-1,41-15,-41 8,-18 7,0 0,0 1,16-3,40-9,-40 9,1 2,0 0,60-2,-18 5,99-16,-9 0,-39 6,98-3,-193 15,0-2,0-1,35-9,-32 6,0 1,36-2,-7 3,115-25,-136 20,0-2,41-18,-46 18,1 1,-1 1,2 2,-1 2,42-2,-53 5,30-8,-32 6,41-3,-32 5,1-2,31-8,-34 6,0 1,49-3,116-11,-79 5,-33 2,-2-4,119-39,-96 30,2 4,124-9,-224 30,33-5,37-12,-7 2,10-5,12-2,29-7,-78 18,55-9,-75 18,27-10,4 0,-32 10,38-1,-42 4,0-1,1-1,27-5,3-4,0 3,85-4,-25 3,405-20,-423 26,-43-1,70-14,9-1,151-13,-266 31,169-26,-144 18,2 0,0 1,52-4,-30 9,117-11,-105 6,1 4,74 5,43-2,-104-4,148-5,572 11,-772-3,-1-2,63-14,-30 4,127-35,-135 33,-8 6,-36 8,0-1,-1 0,1 0,20-10,-3 0,0 2,41-11,-44 15,1-2,-1-1,36-18,-48 21,1 1,1 0,-1 1,1 0,22-2,11-3,-4-2,-16 3,0 2,1 1,57-3,-72 7,1 0,-1 0,-1-2,1 0,0 0,28-14,-29 11,0 1,0 1,1 0,0 1,0 1,29-3,-39 6,53-4,-45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25877-B0AE-43E5-A191-BD57B4E5A694}"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089EF-D962-47DC-94AF-6CFFC77F5B48}" type="slidenum">
              <a:rPr lang="en-US" smtClean="0"/>
              <a:t>‹#›</a:t>
            </a:fld>
            <a:endParaRPr lang="en-US"/>
          </a:p>
        </p:txBody>
      </p:sp>
    </p:spTree>
    <p:extLst>
      <p:ext uri="{BB962C8B-B14F-4D97-AF65-F5344CB8AC3E}">
        <p14:creationId xmlns:p14="http://schemas.microsoft.com/office/powerpoint/2010/main" val="3096748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thank you for the introduction, some of you I’ve met before, and for those I haven’t I’m a master’s student at Utah State, under co-</a:t>
            </a:r>
            <a:r>
              <a:rPr lang="en-US" dirty="0" err="1"/>
              <a:t>advsiors</a:t>
            </a:r>
            <a:r>
              <a:rPr lang="en-US" dirty="0"/>
              <a:t> Phaedra Budy and Casey Pennock.  I’m pleased to be here to share some findings from the first year of my project. In this project I am examining the possibility of nonnative fishes to become entrained in Glen Canyon Dam and end up in the lower CO River</a:t>
            </a:r>
          </a:p>
        </p:txBody>
      </p:sp>
      <p:sp>
        <p:nvSpPr>
          <p:cNvPr id="4" name="Slide Number Placeholder 3"/>
          <p:cNvSpPr>
            <a:spLocks noGrp="1"/>
          </p:cNvSpPr>
          <p:nvPr>
            <p:ph type="sldNum" sz="quarter" idx="5"/>
          </p:nvPr>
        </p:nvSpPr>
        <p:spPr/>
        <p:txBody>
          <a:bodyPr/>
          <a:lstStyle/>
          <a:p>
            <a:fld id="{FEC089EF-D962-47DC-94AF-6CFFC77F5B48}" type="slidenum">
              <a:rPr lang="en-US" smtClean="0"/>
              <a:t>1</a:t>
            </a:fld>
            <a:endParaRPr lang="en-US"/>
          </a:p>
        </p:txBody>
      </p:sp>
    </p:spTree>
    <p:extLst>
      <p:ext uri="{BB962C8B-B14F-4D97-AF65-F5344CB8AC3E}">
        <p14:creationId xmlns:p14="http://schemas.microsoft.com/office/powerpoint/2010/main" val="2662058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11</a:t>
            </a:fld>
            <a:endParaRPr lang="en-US"/>
          </a:p>
        </p:txBody>
      </p:sp>
    </p:spTree>
    <p:extLst>
      <p:ext uri="{BB962C8B-B14F-4D97-AF65-F5344CB8AC3E}">
        <p14:creationId xmlns:p14="http://schemas.microsoft.com/office/powerpoint/2010/main" val="2545638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12</a:t>
            </a:fld>
            <a:endParaRPr lang="en-US"/>
          </a:p>
        </p:txBody>
      </p:sp>
    </p:spTree>
    <p:extLst>
      <p:ext uri="{BB962C8B-B14F-4D97-AF65-F5344CB8AC3E}">
        <p14:creationId xmlns:p14="http://schemas.microsoft.com/office/powerpoint/2010/main" val="235532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13</a:t>
            </a:fld>
            <a:endParaRPr lang="en-US"/>
          </a:p>
        </p:txBody>
      </p:sp>
    </p:spTree>
    <p:extLst>
      <p:ext uri="{BB962C8B-B14F-4D97-AF65-F5344CB8AC3E}">
        <p14:creationId xmlns:p14="http://schemas.microsoft.com/office/powerpoint/2010/main" val="3992236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15</a:t>
            </a:fld>
            <a:endParaRPr lang="en-US"/>
          </a:p>
        </p:txBody>
      </p:sp>
    </p:spTree>
    <p:extLst>
      <p:ext uri="{BB962C8B-B14F-4D97-AF65-F5344CB8AC3E}">
        <p14:creationId xmlns:p14="http://schemas.microsoft.com/office/powerpoint/2010/main" val="789370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16</a:t>
            </a:fld>
            <a:endParaRPr lang="en-US"/>
          </a:p>
        </p:txBody>
      </p:sp>
    </p:spTree>
    <p:extLst>
      <p:ext uri="{BB962C8B-B14F-4D97-AF65-F5344CB8AC3E}">
        <p14:creationId xmlns:p14="http://schemas.microsoft.com/office/powerpoint/2010/main" val="318569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17</a:t>
            </a:fld>
            <a:endParaRPr lang="en-US"/>
          </a:p>
        </p:txBody>
      </p:sp>
    </p:spTree>
    <p:extLst>
      <p:ext uri="{BB962C8B-B14F-4D97-AF65-F5344CB8AC3E}">
        <p14:creationId xmlns:p14="http://schemas.microsoft.com/office/powerpoint/2010/main" val="162381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18</a:t>
            </a:fld>
            <a:endParaRPr lang="en-US"/>
          </a:p>
        </p:txBody>
      </p:sp>
    </p:spTree>
    <p:extLst>
      <p:ext uri="{BB962C8B-B14F-4D97-AF65-F5344CB8AC3E}">
        <p14:creationId xmlns:p14="http://schemas.microsoft.com/office/powerpoint/2010/main" val="204150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19</a:t>
            </a:fld>
            <a:endParaRPr lang="en-US"/>
          </a:p>
        </p:txBody>
      </p:sp>
    </p:spTree>
    <p:extLst>
      <p:ext uri="{BB962C8B-B14F-4D97-AF65-F5344CB8AC3E}">
        <p14:creationId xmlns:p14="http://schemas.microsoft.com/office/powerpoint/2010/main" val="221740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20</a:t>
            </a:fld>
            <a:endParaRPr lang="en-US"/>
          </a:p>
        </p:txBody>
      </p:sp>
    </p:spTree>
    <p:extLst>
      <p:ext uri="{BB962C8B-B14F-4D97-AF65-F5344CB8AC3E}">
        <p14:creationId xmlns:p14="http://schemas.microsoft.com/office/powerpoint/2010/main" val="2278412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21</a:t>
            </a:fld>
            <a:endParaRPr lang="en-US"/>
          </a:p>
        </p:txBody>
      </p:sp>
    </p:spTree>
    <p:extLst>
      <p:ext uri="{BB962C8B-B14F-4D97-AF65-F5344CB8AC3E}">
        <p14:creationId xmlns:p14="http://schemas.microsoft.com/office/powerpoint/2010/main" val="760280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as shown here, water levels were high enough that the dam penstock pulled water from the cold and oxygen poor hypolimnion, where the risk of entrainment was low</a:t>
            </a:r>
          </a:p>
        </p:txBody>
      </p:sp>
      <p:sp>
        <p:nvSpPr>
          <p:cNvPr id="4" name="Slide Number Placeholder 3"/>
          <p:cNvSpPr>
            <a:spLocks noGrp="1"/>
          </p:cNvSpPr>
          <p:nvPr>
            <p:ph type="sldNum" sz="quarter" idx="5"/>
          </p:nvPr>
        </p:nvSpPr>
        <p:spPr/>
        <p:txBody>
          <a:bodyPr/>
          <a:lstStyle/>
          <a:p>
            <a:fld id="{C841E81A-8A5D-41A1-8199-292AA9517EEA}" type="slidenum">
              <a:rPr lang="en-US" smtClean="0"/>
              <a:t>2</a:t>
            </a:fld>
            <a:endParaRPr lang="en-US"/>
          </a:p>
        </p:txBody>
      </p:sp>
    </p:spTree>
    <p:extLst>
      <p:ext uri="{BB962C8B-B14F-4D97-AF65-F5344CB8AC3E}">
        <p14:creationId xmlns:p14="http://schemas.microsoft.com/office/powerpoint/2010/main" val="2698998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22</a:t>
            </a:fld>
            <a:endParaRPr lang="en-US"/>
          </a:p>
        </p:txBody>
      </p:sp>
    </p:spTree>
    <p:extLst>
      <p:ext uri="{BB962C8B-B14F-4D97-AF65-F5344CB8AC3E}">
        <p14:creationId xmlns:p14="http://schemas.microsoft.com/office/powerpoint/2010/main" val="1719715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23</a:t>
            </a:fld>
            <a:endParaRPr lang="en-US"/>
          </a:p>
        </p:txBody>
      </p:sp>
    </p:spTree>
    <p:extLst>
      <p:ext uri="{BB962C8B-B14F-4D97-AF65-F5344CB8AC3E}">
        <p14:creationId xmlns:p14="http://schemas.microsoft.com/office/powerpoint/2010/main" val="44868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24</a:t>
            </a:fld>
            <a:endParaRPr lang="en-US"/>
          </a:p>
        </p:txBody>
      </p:sp>
    </p:spTree>
    <p:extLst>
      <p:ext uri="{BB962C8B-B14F-4D97-AF65-F5344CB8AC3E}">
        <p14:creationId xmlns:p14="http://schemas.microsoft.com/office/powerpoint/2010/main" val="1765270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supplement the gillnet, minnow trap, and hydroacoustic data, I have surgically implanted depth sensitive ultrasonic transmitters into 30 fish, which will allow tracking of movement and depth use over the next year. 20 of these fish are Smallmouth Bass and 10 are Channel Catfish.  The 10-station submersible ultrasonic receiver network covers my study area.</a:t>
            </a:r>
          </a:p>
        </p:txBody>
      </p:sp>
      <p:sp>
        <p:nvSpPr>
          <p:cNvPr id="4" name="Slide Number Placeholder 3"/>
          <p:cNvSpPr>
            <a:spLocks noGrp="1"/>
          </p:cNvSpPr>
          <p:nvPr>
            <p:ph type="sldNum" sz="quarter" idx="5"/>
          </p:nvPr>
        </p:nvSpPr>
        <p:spPr/>
        <p:txBody>
          <a:bodyPr/>
          <a:lstStyle/>
          <a:p>
            <a:fld id="{FEC089EF-D962-47DC-94AF-6CFFC77F5B48}" type="slidenum">
              <a:rPr lang="en-US" smtClean="0"/>
              <a:t>25</a:t>
            </a:fld>
            <a:endParaRPr lang="en-US"/>
          </a:p>
        </p:txBody>
      </p:sp>
    </p:spTree>
    <p:extLst>
      <p:ext uri="{BB962C8B-B14F-4D97-AF65-F5344CB8AC3E}">
        <p14:creationId xmlns:p14="http://schemas.microsoft.com/office/powerpoint/2010/main" val="3054220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acoustic telemetry network will provide a wealth of movement and depth data, and here I’m showing unique detections in my receiver network in November and December 2022.  The actual values are noted, and I’ve overlaid a heat map on top to show the trend. In the northern part of my study area near Wahweap, 23 of the 30 tagged fish were detected, while the receiver in the forebay closest to the dam did not detect any fish during that timeframe.  I expect these tagged fish to move into the forebay as the epilimnion develops this summer.</a:t>
            </a:r>
          </a:p>
        </p:txBody>
      </p:sp>
      <p:sp>
        <p:nvSpPr>
          <p:cNvPr id="4" name="Slide Number Placeholder 3"/>
          <p:cNvSpPr>
            <a:spLocks noGrp="1"/>
          </p:cNvSpPr>
          <p:nvPr>
            <p:ph type="sldNum" sz="quarter" idx="5"/>
          </p:nvPr>
        </p:nvSpPr>
        <p:spPr/>
        <p:txBody>
          <a:bodyPr/>
          <a:lstStyle/>
          <a:p>
            <a:fld id="{FEC089EF-D962-47DC-94AF-6CFFC77F5B48}" type="slidenum">
              <a:rPr lang="en-US" smtClean="0"/>
              <a:t>26</a:t>
            </a:fld>
            <a:endParaRPr lang="en-US"/>
          </a:p>
        </p:txBody>
      </p:sp>
    </p:spTree>
    <p:extLst>
      <p:ext uri="{BB962C8B-B14F-4D97-AF65-F5344CB8AC3E}">
        <p14:creationId xmlns:p14="http://schemas.microsoft.com/office/powerpoint/2010/main" val="4126626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acoustic telemetry network will provide a wealth of movement and depth data, and here I’m showing unique detections in my receiver network in November and December 2022.  The actual values are noted, and I’ve overlaid a heat map on top to show the trend. In the northern part of my study area near Wahweap, 23 of the 30 tagged fish were detected, while the receiver in the forebay closest to the dam did not detect any fish during that timeframe.  I expect these tagged fish to move into the forebay as the epilimnion develops this summer.</a:t>
            </a:r>
          </a:p>
        </p:txBody>
      </p:sp>
      <p:sp>
        <p:nvSpPr>
          <p:cNvPr id="4" name="Slide Number Placeholder 3"/>
          <p:cNvSpPr>
            <a:spLocks noGrp="1"/>
          </p:cNvSpPr>
          <p:nvPr>
            <p:ph type="sldNum" sz="quarter" idx="5"/>
          </p:nvPr>
        </p:nvSpPr>
        <p:spPr/>
        <p:txBody>
          <a:bodyPr/>
          <a:lstStyle/>
          <a:p>
            <a:fld id="{FEC089EF-D962-47DC-94AF-6CFFC77F5B48}" type="slidenum">
              <a:rPr lang="en-US" smtClean="0"/>
              <a:t>27</a:t>
            </a:fld>
            <a:endParaRPr lang="en-US"/>
          </a:p>
        </p:txBody>
      </p:sp>
    </p:spTree>
    <p:extLst>
      <p:ext uri="{BB962C8B-B14F-4D97-AF65-F5344CB8AC3E}">
        <p14:creationId xmlns:p14="http://schemas.microsoft.com/office/powerpoint/2010/main" val="2453881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also plot depth usage over time for my tagged fish.  Here I’ve made a heat map of depth on the y axis vs time on the x axis for all detections in November and December, which was about 180,000 total detections in that timespan.  You can see the darker band indicating a greater number of detections up quite shallow.   On the right I’m showing the exact same data on depth histogram.  As the water warms in the spring and summer, I expect these fish to occupy greater depths throughout the epilimnion.</a:t>
            </a:r>
          </a:p>
        </p:txBody>
      </p:sp>
      <p:sp>
        <p:nvSpPr>
          <p:cNvPr id="4" name="Slide Number Placeholder 3"/>
          <p:cNvSpPr>
            <a:spLocks noGrp="1"/>
          </p:cNvSpPr>
          <p:nvPr>
            <p:ph type="sldNum" sz="quarter" idx="5"/>
          </p:nvPr>
        </p:nvSpPr>
        <p:spPr/>
        <p:txBody>
          <a:bodyPr/>
          <a:lstStyle/>
          <a:p>
            <a:fld id="{FEC089EF-D962-47DC-94AF-6CFFC77F5B48}" type="slidenum">
              <a:rPr lang="en-US" smtClean="0"/>
              <a:t>28</a:t>
            </a:fld>
            <a:endParaRPr lang="en-US"/>
          </a:p>
        </p:txBody>
      </p:sp>
    </p:spTree>
    <p:extLst>
      <p:ext uri="{BB962C8B-B14F-4D97-AF65-F5344CB8AC3E}">
        <p14:creationId xmlns:p14="http://schemas.microsoft.com/office/powerpoint/2010/main" val="1976268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also plot depth usage over time for my tagged fish.  Here I’ve made a heat map of depth on the y axis vs time on the x axis for all detections in November and December, which was about 180,000 total detections in that timespan.  You can see the darker band indicating a greater number of detections up quite shallow.   On the right I’m showing the exact same data on depth histogram.  As the water warms in the spring and summer, I expect these fish to occupy greater depths throughout the epilimnion.</a:t>
            </a:r>
          </a:p>
        </p:txBody>
      </p:sp>
      <p:sp>
        <p:nvSpPr>
          <p:cNvPr id="4" name="Slide Number Placeholder 3"/>
          <p:cNvSpPr>
            <a:spLocks noGrp="1"/>
          </p:cNvSpPr>
          <p:nvPr>
            <p:ph type="sldNum" sz="quarter" idx="5"/>
          </p:nvPr>
        </p:nvSpPr>
        <p:spPr/>
        <p:txBody>
          <a:bodyPr/>
          <a:lstStyle/>
          <a:p>
            <a:fld id="{FEC089EF-D962-47DC-94AF-6CFFC77F5B48}" type="slidenum">
              <a:rPr lang="en-US" smtClean="0"/>
              <a:t>29</a:t>
            </a:fld>
            <a:endParaRPr lang="en-US"/>
          </a:p>
        </p:txBody>
      </p:sp>
    </p:spTree>
    <p:extLst>
      <p:ext uri="{BB962C8B-B14F-4D97-AF65-F5344CB8AC3E}">
        <p14:creationId xmlns:p14="http://schemas.microsoft.com/office/powerpoint/2010/main" val="2371546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also plot depth usage over time for my tagged fish.  Here I’ve made a heat map of depth on the y axis vs time on the x axis for all detections in November and December, which was about 180,000 total detections in that timespan.  You can see the darker band indicating a greater number of detections up quite shallow.   On the right I’m showing the exact same data on depth histogram.  As the water warms in the spring and summer, I expect these fish to occupy greater depths throughout the epilimnion.</a:t>
            </a:r>
          </a:p>
        </p:txBody>
      </p:sp>
      <p:sp>
        <p:nvSpPr>
          <p:cNvPr id="4" name="Slide Number Placeholder 3"/>
          <p:cNvSpPr>
            <a:spLocks noGrp="1"/>
          </p:cNvSpPr>
          <p:nvPr>
            <p:ph type="sldNum" sz="quarter" idx="5"/>
          </p:nvPr>
        </p:nvSpPr>
        <p:spPr/>
        <p:txBody>
          <a:bodyPr/>
          <a:lstStyle/>
          <a:p>
            <a:fld id="{FEC089EF-D962-47DC-94AF-6CFFC77F5B48}" type="slidenum">
              <a:rPr lang="en-US" smtClean="0"/>
              <a:t>30</a:t>
            </a:fld>
            <a:endParaRPr lang="en-US"/>
          </a:p>
        </p:txBody>
      </p:sp>
    </p:spTree>
    <p:extLst>
      <p:ext uri="{BB962C8B-B14F-4D97-AF65-F5344CB8AC3E}">
        <p14:creationId xmlns:p14="http://schemas.microsoft.com/office/powerpoint/2010/main" val="2779626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also plot depth usage over time for my tagged fish.  Here I’ve made a heat map of depth on the y axis vs time on the x axis for all detections in November and December, which was about 180,000 total detections in that timespan.  You can see the darker band indicating a greater number of detections up quite shallow.   On the right I’m showing the exact same data on depth histogram.  As the water warms in the spring and summer, I expect these fish to occupy greater depths throughout the epilimnion.</a:t>
            </a:r>
          </a:p>
        </p:txBody>
      </p:sp>
      <p:sp>
        <p:nvSpPr>
          <p:cNvPr id="4" name="Slide Number Placeholder 3"/>
          <p:cNvSpPr>
            <a:spLocks noGrp="1"/>
          </p:cNvSpPr>
          <p:nvPr>
            <p:ph type="sldNum" sz="quarter" idx="5"/>
          </p:nvPr>
        </p:nvSpPr>
        <p:spPr/>
        <p:txBody>
          <a:bodyPr/>
          <a:lstStyle/>
          <a:p>
            <a:fld id="{FEC089EF-D962-47DC-94AF-6CFFC77F5B48}" type="slidenum">
              <a:rPr lang="en-US" smtClean="0"/>
              <a:t>31</a:t>
            </a:fld>
            <a:endParaRPr lang="en-US"/>
          </a:p>
        </p:txBody>
      </p:sp>
    </p:spTree>
    <p:extLst>
      <p:ext uri="{BB962C8B-B14F-4D97-AF65-F5344CB8AC3E}">
        <p14:creationId xmlns:p14="http://schemas.microsoft.com/office/powerpoint/2010/main" val="71545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recent lowering water level has brought the warm and productive epilimnion into contact with the penstock, increasing the likelihood of nonnative fish entrainment.  Entrained fish would be carried down the penstock to the spinning hydroelectric turbines, and from there be discharged into the river tailwater below.  The irony of the situation is that discharge from the warm epilimnion has actually improved conditions for the native river fishes below the dam, but any benefits they gain from warmer water could be offset by the invasion of additional nonnative fish into the river.</a:t>
            </a:r>
          </a:p>
        </p:txBody>
      </p:sp>
      <p:sp>
        <p:nvSpPr>
          <p:cNvPr id="4" name="Slide Number Placeholder 3"/>
          <p:cNvSpPr>
            <a:spLocks noGrp="1"/>
          </p:cNvSpPr>
          <p:nvPr>
            <p:ph type="sldNum" sz="quarter" idx="5"/>
          </p:nvPr>
        </p:nvSpPr>
        <p:spPr/>
        <p:txBody>
          <a:bodyPr/>
          <a:lstStyle/>
          <a:p>
            <a:fld id="{C841E81A-8A5D-41A1-8199-292AA9517EEA}" type="slidenum">
              <a:rPr lang="en-US" smtClean="0"/>
              <a:t>3</a:t>
            </a:fld>
            <a:endParaRPr lang="en-US"/>
          </a:p>
        </p:txBody>
      </p:sp>
    </p:spTree>
    <p:extLst>
      <p:ext uri="{BB962C8B-B14F-4D97-AF65-F5344CB8AC3E}">
        <p14:creationId xmlns:p14="http://schemas.microsoft.com/office/powerpoint/2010/main" val="1800845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challenges, I’m excited for this coming year, and I’d like to thank everyone who makes this project possible, especially the sponsoring organization, the Bureau of Reclamation, particularly Clarence Fullard and Mike Horn there.  I’d be happy to take your questions at this time.</a:t>
            </a:r>
          </a:p>
        </p:txBody>
      </p:sp>
      <p:sp>
        <p:nvSpPr>
          <p:cNvPr id="4" name="Slide Number Placeholder 3"/>
          <p:cNvSpPr>
            <a:spLocks noGrp="1"/>
          </p:cNvSpPr>
          <p:nvPr>
            <p:ph type="sldNum" sz="quarter" idx="5"/>
          </p:nvPr>
        </p:nvSpPr>
        <p:spPr/>
        <p:txBody>
          <a:bodyPr/>
          <a:lstStyle/>
          <a:p>
            <a:fld id="{C841E81A-8A5D-41A1-8199-292AA9517EEA}" type="slidenum">
              <a:rPr lang="en-US" smtClean="0"/>
              <a:t>33</a:t>
            </a:fld>
            <a:endParaRPr lang="en-US"/>
          </a:p>
        </p:txBody>
      </p:sp>
    </p:spTree>
    <p:extLst>
      <p:ext uri="{BB962C8B-B14F-4D97-AF65-F5344CB8AC3E}">
        <p14:creationId xmlns:p14="http://schemas.microsoft.com/office/powerpoint/2010/main" val="1091094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challenges, I’m excited for this coming year, and I’d like to thank everyone who makes this project possible, especially the sponsoring organization, the Bureau of Reclamation, particularly Clarence Fullard and Mike Horn there.  I’d be happy to take your questions at this time.</a:t>
            </a:r>
          </a:p>
        </p:txBody>
      </p:sp>
      <p:sp>
        <p:nvSpPr>
          <p:cNvPr id="4" name="Slide Number Placeholder 3"/>
          <p:cNvSpPr>
            <a:spLocks noGrp="1"/>
          </p:cNvSpPr>
          <p:nvPr>
            <p:ph type="sldNum" sz="quarter" idx="5"/>
          </p:nvPr>
        </p:nvSpPr>
        <p:spPr/>
        <p:txBody>
          <a:bodyPr/>
          <a:lstStyle/>
          <a:p>
            <a:fld id="{C841E81A-8A5D-41A1-8199-292AA9517EEA}" type="slidenum">
              <a:rPr lang="en-US" smtClean="0"/>
              <a:t>34</a:t>
            </a:fld>
            <a:endParaRPr lang="en-US"/>
          </a:p>
        </p:txBody>
      </p:sp>
    </p:spTree>
    <p:extLst>
      <p:ext uri="{BB962C8B-B14F-4D97-AF65-F5344CB8AC3E}">
        <p14:creationId xmlns:p14="http://schemas.microsoft.com/office/powerpoint/2010/main" val="2193220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I’m attempting to characterize the distribution of nonnative fish in the forebay and identify the likelihood of entrainment.</a:t>
            </a:r>
          </a:p>
        </p:txBody>
      </p:sp>
      <p:sp>
        <p:nvSpPr>
          <p:cNvPr id="4" name="Slide Number Placeholder 3"/>
          <p:cNvSpPr>
            <a:spLocks noGrp="1"/>
          </p:cNvSpPr>
          <p:nvPr>
            <p:ph type="sldNum" sz="quarter" idx="5"/>
          </p:nvPr>
        </p:nvSpPr>
        <p:spPr/>
        <p:txBody>
          <a:bodyPr/>
          <a:lstStyle/>
          <a:p>
            <a:fld id="{C841E81A-8A5D-41A1-8199-292AA9517EEA}" type="slidenum">
              <a:rPr lang="en-US" smtClean="0"/>
              <a:t>4</a:t>
            </a:fld>
            <a:endParaRPr lang="en-US"/>
          </a:p>
        </p:txBody>
      </p:sp>
    </p:spTree>
    <p:extLst>
      <p:ext uri="{BB962C8B-B14F-4D97-AF65-F5344CB8AC3E}">
        <p14:creationId xmlns:p14="http://schemas.microsoft.com/office/powerpoint/2010/main" val="222028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6</a:t>
            </a:fld>
            <a:endParaRPr lang="en-US"/>
          </a:p>
        </p:txBody>
      </p:sp>
    </p:spTree>
    <p:extLst>
      <p:ext uri="{BB962C8B-B14F-4D97-AF65-F5344CB8AC3E}">
        <p14:creationId xmlns:p14="http://schemas.microsoft.com/office/powerpoint/2010/main" val="4196337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7</a:t>
            </a:fld>
            <a:endParaRPr lang="en-US"/>
          </a:p>
        </p:txBody>
      </p:sp>
    </p:spTree>
    <p:extLst>
      <p:ext uri="{BB962C8B-B14F-4D97-AF65-F5344CB8AC3E}">
        <p14:creationId xmlns:p14="http://schemas.microsoft.com/office/powerpoint/2010/main" val="2300813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8</a:t>
            </a:fld>
            <a:endParaRPr lang="en-US"/>
          </a:p>
        </p:txBody>
      </p:sp>
    </p:spTree>
    <p:extLst>
      <p:ext uri="{BB962C8B-B14F-4D97-AF65-F5344CB8AC3E}">
        <p14:creationId xmlns:p14="http://schemas.microsoft.com/office/powerpoint/2010/main" val="2063736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by sharing a series of temperature profiles.  The y axis shows descending depth of the reservoir forebay, while the x axis is a measure of the water temperature.  As a warm monomicitic water body, Lake Powell is mixed in the winter and is stratified in the summer and fall.  The temperature profile taken near the dam back in early March, shown in blue, indicates the reservoir was mixed at that time.  Penstock centerline depth is also shown on the graph as a purple dashed line.</a:t>
            </a:r>
          </a:p>
        </p:txBody>
      </p:sp>
      <p:sp>
        <p:nvSpPr>
          <p:cNvPr id="4" name="Slide Number Placeholder 3"/>
          <p:cNvSpPr>
            <a:spLocks noGrp="1"/>
          </p:cNvSpPr>
          <p:nvPr>
            <p:ph type="sldNum" sz="quarter" idx="5"/>
          </p:nvPr>
        </p:nvSpPr>
        <p:spPr/>
        <p:txBody>
          <a:bodyPr/>
          <a:lstStyle/>
          <a:p>
            <a:fld id="{FEC089EF-D962-47DC-94AF-6CFFC77F5B48}" type="slidenum">
              <a:rPr lang="en-US" smtClean="0"/>
              <a:t>9</a:t>
            </a:fld>
            <a:endParaRPr lang="en-US"/>
          </a:p>
        </p:txBody>
      </p:sp>
    </p:spTree>
    <p:extLst>
      <p:ext uri="{BB962C8B-B14F-4D97-AF65-F5344CB8AC3E}">
        <p14:creationId xmlns:p14="http://schemas.microsoft.com/office/powerpoint/2010/main" val="2601585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C089EF-D962-47DC-94AF-6CFFC77F5B48}" type="slidenum">
              <a:rPr lang="en-US" smtClean="0"/>
              <a:t>10</a:t>
            </a:fld>
            <a:endParaRPr lang="en-US"/>
          </a:p>
        </p:txBody>
      </p:sp>
    </p:spTree>
    <p:extLst>
      <p:ext uri="{BB962C8B-B14F-4D97-AF65-F5344CB8AC3E}">
        <p14:creationId xmlns:p14="http://schemas.microsoft.com/office/powerpoint/2010/main" val="71626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4A13-DC80-4E02-CF41-6EA494AAE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CB7BF9-9193-B416-3AC6-2763C0CF84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4FAE80-9836-F77A-494A-C664764A9F9E}"/>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5" name="Footer Placeholder 4">
            <a:extLst>
              <a:ext uri="{FF2B5EF4-FFF2-40B4-BE49-F238E27FC236}">
                <a16:creationId xmlns:a16="http://schemas.microsoft.com/office/drawing/2014/main" id="{FEB59C6D-64C0-C2D9-52CD-3EC252403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E2B9D7-E1FC-6C09-D263-FE8E8ED7E467}"/>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1349413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D2FC-3445-7B89-7EF8-47E309B364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31BCCD-7A98-04F2-7A38-F38B45747A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19C393-F85D-8EB1-0A46-2ADAC6D96E8B}"/>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5" name="Footer Placeholder 4">
            <a:extLst>
              <a:ext uri="{FF2B5EF4-FFF2-40B4-BE49-F238E27FC236}">
                <a16:creationId xmlns:a16="http://schemas.microsoft.com/office/drawing/2014/main" id="{57F1CD2F-B7F0-EB4D-9310-516E7601A6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24ED5-E661-D5D7-E288-4C04D7785CDE}"/>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191822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AABA1-93B6-07C0-104E-34744A5E33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8A2231-14EF-753E-AA59-A4AE305831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F144D-991C-3735-FFCC-9A6AA315D11C}"/>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5" name="Footer Placeholder 4">
            <a:extLst>
              <a:ext uri="{FF2B5EF4-FFF2-40B4-BE49-F238E27FC236}">
                <a16:creationId xmlns:a16="http://schemas.microsoft.com/office/drawing/2014/main" id="{E5FF7B02-69FB-8B49-38C8-056DC8577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CD130-1891-85CE-467E-F21DC5F78B37}"/>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3987214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399C19-F572-45BB-818C-3A3F4321C2B2}"/>
              </a:ext>
            </a:extLst>
          </p:cNvPr>
          <p:cNvSpPr>
            <a:spLocks noGrp="1"/>
          </p:cNvSpPr>
          <p:nvPr>
            <p:ph type="dt" sz="half" idx="10"/>
          </p:nvPr>
        </p:nvSpPr>
        <p:spPr/>
        <p:txBody>
          <a:bodyPr/>
          <a:lstStyle/>
          <a:p>
            <a:fld id="{5763D86D-05F0-481F-A491-D9AD796EE77A}" type="datetimeFigureOut">
              <a:rPr lang="en-US" smtClean="0"/>
              <a:t>4/10/2023</a:t>
            </a:fld>
            <a:endParaRPr lang="en-US"/>
          </a:p>
        </p:txBody>
      </p:sp>
      <p:sp>
        <p:nvSpPr>
          <p:cNvPr id="3" name="Footer Placeholder 2">
            <a:extLst>
              <a:ext uri="{FF2B5EF4-FFF2-40B4-BE49-F238E27FC236}">
                <a16:creationId xmlns:a16="http://schemas.microsoft.com/office/drawing/2014/main" id="{D7081C15-6971-4634-95E1-6B493665DA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516738-BAFD-46CA-BDF9-B9DE1710D9C6}"/>
              </a:ext>
            </a:extLst>
          </p:cNvPr>
          <p:cNvSpPr>
            <a:spLocks noGrp="1"/>
          </p:cNvSpPr>
          <p:nvPr>
            <p:ph type="sldNum" sz="quarter" idx="12"/>
          </p:nvPr>
        </p:nvSpPr>
        <p:spPr/>
        <p:txBody>
          <a:bodyPr/>
          <a:lstStyle/>
          <a:p>
            <a:fld id="{890DB978-1FD7-4C69-8050-B76122406FFB}" type="slidenum">
              <a:rPr lang="en-US" smtClean="0"/>
              <a:t>‹#›</a:t>
            </a:fld>
            <a:endParaRPr lang="en-US"/>
          </a:p>
        </p:txBody>
      </p:sp>
    </p:spTree>
    <p:extLst>
      <p:ext uri="{BB962C8B-B14F-4D97-AF65-F5344CB8AC3E}">
        <p14:creationId xmlns:p14="http://schemas.microsoft.com/office/powerpoint/2010/main" val="200575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F174-35D1-4CF9-81C1-C7E42D90C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2B147B-2E82-4EE8-9432-BF3ABD9C35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CF0FE-323A-481D-AF74-3B0628B30FA5}"/>
              </a:ext>
            </a:extLst>
          </p:cNvPr>
          <p:cNvSpPr>
            <a:spLocks noGrp="1"/>
          </p:cNvSpPr>
          <p:nvPr>
            <p:ph type="dt" sz="half" idx="10"/>
          </p:nvPr>
        </p:nvSpPr>
        <p:spPr/>
        <p:txBody>
          <a:bodyPr/>
          <a:lstStyle/>
          <a:p>
            <a:fld id="{5763D86D-05F0-481F-A491-D9AD796EE77A}" type="datetimeFigureOut">
              <a:rPr lang="en-US" smtClean="0"/>
              <a:t>4/10/2023</a:t>
            </a:fld>
            <a:endParaRPr lang="en-US"/>
          </a:p>
        </p:txBody>
      </p:sp>
      <p:sp>
        <p:nvSpPr>
          <p:cNvPr id="5" name="Footer Placeholder 4">
            <a:extLst>
              <a:ext uri="{FF2B5EF4-FFF2-40B4-BE49-F238E27FC236}">
                <a16:creationId xmlns:a16="http://schemas.microsoft.com/office/drawing/2014/main" id="{BD37D3B4-4B2E-4A3A-A8D8-5B77E7FA9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DF97D-AB6E-457F-94BB-F3547393997E}"/>
              </a:ext>
            </a:extLst>
          </p:cNvPr>
          <p:cNvSpPr>
            <a:spLocks noGrp="1"/>
          </p:cNvSpPr>
          <p:nvPr>
            <p:ph type="sldNum" sz="quarter" idx="12"/>
          </p:nvPr>
        </p:nvSpPr>
        <p:spPr/>
        <p:txBody>
          <a:bodyPr/>
          <a:lstStyle/>
          <a:p>
            <a:fld id="{890DB978-1FD7-4C69-8050-B76122406FFB}" type="slidenum">
              <a:rPr lang="en-US" smtClean="0"/>
              <a:t>‹#›</a:t>
            </a:fld>
            <a:endParaRPr lang="en-US"/>
          </a:p>
        </p:txBody>
      </p:sp>
    </p:spTree>
    <p:extLst>
      <p:ext uri="{BB962C8B-B14F-4D97-AF65-F5344CB8AC3E}">
        <p14:creationId xmlns:p14="http://schemas.microsoft.com/office/powerpoint/2010/main" val="864582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D054A-960C-35DC-B053-0E568E7785F8}"/>
              </a:ext>
            </a:extLst>
          </p:cNvPr>
          <p:cNvSpPr>
            <a:spLocks noGrp="1"/>
          </p:cNvSpPr>
          <p:nvPr>
            <p:ph type="dt" sz="half" idx="10"/>
          </p:nvPr>
        </p:nvSpPr>
        <p:spPr/>
        <p:txBody>
          <a:bodyPr/>
          <a:lstStyle/>
          <a:p>
            <a:fld id="{B4D91B90-4968-48C6-BA3A-2FC34EFDB68E}" type="datetimeFigureOut">
              <a:rPr lang="en-US" smtClean="0"/>
              <a:t>4/10/2023</a:t>
            </a:fld>
            <a:endParaRPr lang="en-US"/>
          </a:p>
        </p:txBody>
      </p:sp>
      <p:sp>
        <p:nvSpPr>
          <p:cNvPr id="3" name="Footer Placeholder 2">
            <a:extLst>
              <a:ext uri="{FF2B5EF4-FFF2-40B4-BE49-F238E27FC236}">
                <a16:creationId xmlns:a16="http://schemas.microsoft.com/office/drawing/2014/main" id="{40B81A02-A881-3DAA-97FB-6954D9923C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B6B698-7E8C-62E2-21F1-931D600B6563}"/>
              </a:ext>
            </a:extLst>
          </p:cNvPr>
          <p:cNvSpPr>
            <a:spLocks noGrp="1"/>
          </p:cNvSpPr>
          <p:nvPr>
            <p:ph type="sldNum" sz="quarter" idx="12"/>
          </p:nvPr>
        </p:nvSpPr>
        <p:spPr/>
        <p:txBody>
          <a:bodyPr/>
          <a:lstStyle/>
          <a:p>
            <a:fld id="{D744073C-CE1B-4C19-8C30-05AD8741CB37}" type="slidenum">
              <a:rPr lang="en-US" smtClean="0"/>
              <a:t>‹#›</a:t>
            </a:fld>
            <a:endParaRPr lang="en-US"/>
          </a:p>
        </p:txBody>
      </p:sp>
    </p:spTree>
    <p:extLst>
      <p:ext uri="{BB962C8B-B14F-4D97-AF65-F5344CB8AC3E}">
        <p14:creationId xmlns:p14="http://schemas.microsoft.com/office/powerpoint/2010/main" val="2897361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6075F-3396-D141-12A1-DB8833AD3DF2}"/>
              </a:ext>
            </a:extLst>
          </p:cNvPr>
          <p:cNvSpPr>
            <a:spLocks noGrp="1"/>
          </p:cNvSpPr>
          <p:nvPr>
            <p:ph type="dt" sz="half" idx="10"/>
          </p:nvPr>
        </p:nvSpPr>
        <p:spPr/>
        <p:txBody>
          <a:bodyPr/>
          <a:lstStyle/>
          <a:p>
            <a:fld id="{0C3B532E-3AC2-4A47-BB5B-4C42B706A147}" type="datetimeFigureOut">
              <a:rPr lang="en-US" smtClean="0"/>
              <a:t>4/10/2023</a:t>
            </a:fld>
            <a:endParaRPr lang="en-US"/>
          </a:p>
        </p:txBody>
      </p:sp>
      <p:sp>
        <p:nvSpPr>
          <p:cNvPr id="3" name="Footer Placeholder 2">
            <a:extLst>
              <a:ext uri="{FF2B5EF4-FFF2-40B4-BE49-F238E27FC236}">
                <a16:creationId xmlns:a16="http://schemas.microsoft.com/office/drawing/2014/main" id="{B107B143-2080-4E09-DF16-3C2952ADDE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8D5A85-ECD2-C776-C361-F7F2B85C560D}"/>
              </a:ext>
            </a:extLst>
          </p:cNvPr>
          <p:cNvSpPr>
            <a:spLocks noGrp="1"/>
          </p:cNvSpPr>
          <p:nvPr>
            <p:ph type="sldNum" sz="quarter" idx="12"/>
          </p:nvPr>
        </p:nvSpPr>
        <p:spPr/>
        <p:txBody>
          <a:bodyPr/>
          <a:lstStyle/>
          <a:p>
            <a:fld id="{6802D060-EDCB-41A1-896F-FBD44057E37F}" type="slidenum">
              <a:rPr lang="en-US" smtClean="0"/>
              <a:t>‹#›</a:t>
            </a:fld>
            <a:endParaRPr lang="en-US"/>
          </a:p>
        </p:txBody>
      </p:sp>
    </p:spTree>
    <p:extLst>
      <p:ext uri="{BB962C8B-B14F-4D97-AF65-F5344CB8AC3E}">
        <p14:creationId xmlns:p14="http://schemas.microsoft.com/office/powerpoint/2010/main" val="426450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1FEB-D067-18E6-2286-0093B64591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075B9-ADD7-63EB-C34A-3687DBD416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4D92DF-9E01-0D7D-B91B-CEAB156AC8BE}"/>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5" name="Footer Placeholder 4">
            <a:extLst>
              <a:ext uri="{FF2B5EF4-FFF2-40B4-BE49-F238E27FC236}">
                <a16:creationId xmlns:a16="http://schemas.microsoft.com/office/drawing/2014/main" id="{3FC991B3-093B-FBE3-CA2A-851A15CD9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3E828-047D-EB24-289D-FD6417023C76}"/>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262814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B57EB-AB62-47E6-FF0D-9A250735E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B67FA-625D-F9A3-CDA2-D4CCB24440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00D8AE-E4EC-F7EF-EF98-0AED9C3F2277}"/>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5" name="Footer Placeholder 4">
            <a:extLst>
              <a:ext uri="{FF2B5EF4-FFF2-40B4-BE49-F238E27FC236}">
                <a16:creationId xmlns:a16="http://schemas.microsoft.com/office/drawing/2014/main" id="{E8AEDFDF-7E90-24C9-407F-622A735A2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ADF5C-7DD4-31AC-6B2C-B2D607D02702}"/>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32424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4D84-6D1E-D702-9719-4690971EC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DB9271-2ECD-29D8-2529-BE3D0CFECB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915A1C-4DBA-E01E-48EB-EFB679C0CA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A9A6D2-C69B-D3B6-9B55-1B67326AAFE7}"/>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6" name="Footer Placeholder 5">
            <a:extLst>
              <a:ext uri="{FF2B5EF4-FFF2-40B4-BE49-F238E27FC236}">
                <a16:creationId xmlns:a16="http://schemas.microsoft.com/office/drawing/2014/main" id="{C73CCECB-BAA5-825B-107E-A4AC21E37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926E7E-E228-2CAA-8D2F-A891CC611A78}"/>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3502644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CDDB-D2DB-9927-AC79-D48C5732CD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185882-2B0A-32AC-DB4F-6B584478EF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1A029B-6B63-FF00-09D9-906D54213A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3DB755-CA63-735A-BF4C-AE7DE0AE8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EF12C3-4C62-A956-AF7F-84098B742E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8878A3-299D-1C47-B69C-C4DDCF999D37}"/>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8" name="Footer Placeholder 7">
            <a:extLst>
              <a:ext uri="{FF2B5EF4-FFF2-40B4-BE49-F238E27FC236}">
                <a16:creationId xmlns:a16="http://schemas.microsoft.com/office/drawing/2014/main" id="{5261ADF3-3D1E-D079-9DD4-83BEC222D2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88F1C6-7B47-DF5C-9EB7-6567E89D4BE6}"/>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515213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2CEF-7CAD-5336-C308-D6FCD94AD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70EF23-84C1-73C0-3C39-CCE555BC9E22}"/>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4" name="Footer Placeholder 3">
            <a:extLst>
              <a:ext uri="{FF2B5EF4-FFF2-40B4-BE49-F238E27FC236}">
                <a16:creationId xmlns:a16="http://schemas.microsoft.com/office/drawing/2014/main" id="{271E44CB-9216-4739-4F44-35054DFD15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46CECE-3AB2-3843-7BE6-3C77E8564DE6}"/>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1113061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B4E8C-477A-6127-1FAF-3E42BA23E1B5}"/>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3" name="Footer Placeholder 2">
            <a:extLst>
              <a:ext uri="{FF2B5EF4-FFF2-40B4-BE49-F238E27FC236}">
                <a16:creationId xmlns:a16="http://schemas.microsoft.com/office/drawing/2014/main" id="{6BC76128-27F1-02B9-AADA-7E941052F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BC3F86-0BE5-DDAE-5B68-608AE17EF793}"/>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399395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0B20-2FA8-54AC-6804-489EF2B71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245DB0-40D2-9B9C-F294-688EE314B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DFA908-461A-4F9E-CB7B-A5458AC3D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B4F147-5C5C-8F52-CC20-BC736855AD56}"/>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6" name="Footer Placeholder 5">
            <a:extLst>
              <a:ext uri="{FF2B5EF4-FFF2-40B4-BE49-F238E27FC236}">
                <a16:creationId xmlns:a16="http://schemas.microsoft.com/office/drawing/2014/main" id="{416A5502-15DC-A279-724F-4DF3FFF348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2B17A-C0BF-CD7A-E05B-DCF8406E64C8}"/>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3144081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9632-1950-806A-8A58-781DD73682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EA8BFB-256F-1335-C1CC-119B8B1752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B7795A-489A-6E98-03D3-9056AA6E8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695E84-26A9-B02D-8FCF-2D9F7A09B666}"/>
              </a:ext>
            </a:extLst>
          </p:cNvPr>
          <p:cNvSpPr>
            <a:spLocks noGrp="1"/>
          </p:cNvSpPr>
          <p:nvPr>
            <p:ph type="dt" sz="half" idx="10"/>
          </p:nvPr>
        </p:nvSpPr>
        <p:spPr/>
        <p:txBody>
          <a:bodyPr/>
          <a:lstStyle/>
          <a:p>
            <a:fld id="{D1FAA970-F9DD-4BCF-BE62-B7D41055B9FB}" type="datetimeFigureOut">
              <a:rPr lang="en-US" smtClean="0"/>
              <a:t>4/10/2023</a:t>
            </a:fld>
            <a:endParaRPr lang="en-US"/>
          </a:p>
        </p:txBody>
      </p:sp>
      <p:sp>
        <p:nvSpPr>
          <p:cNvPr id="6" name="Footer Placeholder 5">
            <a:extLst>
              <a:ext uri="{FF2B5EF4-FFF2-40B4-BE49-F238E27FC236}">
                <a16:creationId xmlns:a16="http://schemas.microsoft.com/office/drawing/2014/main" id="{BB6F3966-79CB-F637-A9DD-3FF5777A1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258540-C09D-253B-D9FF-A819AD96B34B}"/>
              </a:ext>
            </a:extLst>
          </p:cNvPr>
          <p:cNvSpPr>
            <a:spLocks noGrp="1"/>
          </p:cNvSpPr>
          <p:nvPr>
            <p:ph type="sldNum" sz="quarter" idx="12"/>
          </p:nvPr>
        </p:nvSpPr>
        <p:spPr/>
        <p:txBody>
          <a:bodyPr/>
          <a:lstStyle/>
          <a:p>
            <a:fld id="{90C5580C-3168-45DA-9D8E-E90E07DFED75}" type="slidenum">
              <a:rPr lang="en-US" smtClean="0"/>
              <a:t>‹#›</a:t>
            </a:fld>
            <a:endParaRPr lang="en-US"/>
          </a:p>
        </p:txBody>
      </p:sp>
    </p:spTree>
    <p:extLst>
      <p:ext uri="{BB962C8B-B14F-4D97-AF65-F5344CB8AC3E}">
        <p14:creationId xmlns:p14="http://schemas.microsoft.com/office/powerpoint/2010/main" val="78186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F5B947-BA95-206B-B205-314B77EA32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5CF9E4-D8FA-F22A-DE3C-48C676CF88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0E207-EA8A-E8C7-F976-9E7DEC97A1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FAA970-F9DD-4BCF-BE62-B7D41055B9FB}" type="datetimeFigureOut">
              <a:rPr lang="en-US" smtClean="0"/>
              <a:t>4/10/2023</a:t>
            </a:fld>
            <a:endParaRPr lang="en-US"/>
          </a:p>
        </p:txBody>
      </p:sp>
      <p:sp>
        <p:nvSpPr>
          <p:cNvPr id="5" name="Footer Placeholder 4">
            <a:extLst>
              <a:ext uri="{FF2B5EF4-FFF2-40B4-BE49-F238E27FC236}">
                <a16:creationId xmlns:a16="http://schemas.microsoft.com/office/drawing/2014/main" id="{972080D2-DA42-155F-D26D-D4CA8AE909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1CD556-9D44-46B0-86C4-E3589E8C22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5580C-3168-45DA-9D8E-E90E07DFED75}" type="slidenum">
              <a:rPr lang="en-US" smtClean="0"/>
              <a:t>‹#›</a:t>
            </a:fld>
            <a:endParaRPr lang="en-US"/>
          </a:p>
        </p:txBody>
      </p:sp>
    </p:spTree>
    <p:extLst>
      <p:ext uri="{BB962C8B-B14F-4D97-AF65-F5344CB8AC3E}">
        <p14:creationId xmlns:p14="http://schemas.microsoft.com/office/powerpoint/2010/main" val="73389300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62"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EA22ED-D686-4DF7-9239-C7AC1E2F2C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8DBC74-62E6-46D2-954F-A8E30E8E5E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5835A3-F7C8-4A4A-9783-33E2739C0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3D86D-05F0-481F-A491-D9AD796EE77A}" type="datetimeFigureOut">
              <a:rPr lang="en-US" smtClean="0"/>
              <a:t>4/10/2023</a:t>
            </a:fld>
            <a:endParaRPr lang="en-US"/>
          </a:p>
        </p:txBody>
      </p:sp>
      <p:sp>
        <p:nvSpPr>
          <p:cNvPr id="5" name="Footer Placeholder 4">
            <a:extLst>
              <a:ext uri="{FF2B5EF4-FFF2-40B4-BE49-F238E27FC236}">
                <a16:creationId xmlns:a16="http://schemas.microsoft.com/office/drawing/2014/main" id="{84C78653-C26D-4267-B748-33133ED1AF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2F61E7-D2D3-434A-8DD8-6B66AD4A3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0DB978-1FD7-4C69-8050-B76122406FFB}" type="slidenum">
              <a:rPr lang="en-US" smtClean="0"/>
              <a:t>‹#›</a:t>
            </a:fld>
            <a:endParaRPr lang="en-US"/>
          </a:p>
        </p:txBody>
      </p:sp>
    </p:spTree>
    <p:extLst>
      <p:ext uri="{BB962C8B-B14F-4D97-AF65-F5344CB8AC3E}">
        <p14:creationId xmlns:p14="http://schemas.microsoft.com/office/powerpoint/2010/main" val="2626579061"/>
      </p:ext>
    </p:extLst>
  </p:cSld>
  <p:clrMap bg1="lt1" tx1="dk1" bg2="lt2" tx2="dk2" accent1="accent1" accent2="accent2" accent3="accent3" accent4="accent4" accent5="accent5" accent6="accent6" hlink="hlink" folHlink="folHlink"/>
  <p:sldLayoutIdLst>
    <p:sldLayoutId id="2147483666"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BA4CD4-8EF5-7E7C-F3F0-1CE84DA35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3E3CA4-B3A7-BA17-F05B-F22408887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22095-4D09-301E-96E8-A561A40BCF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91B90-4968-48C6-BA3A-2FC34EFDB68E}" type="datetimeFigureOut">
              <a:rPr lang="en-US" smtClean="0"/>
              <a:t>4/10/2023</a:t>
            </a:fld>
            <a:endParaRPr lang="en-US"/>
          </a:p>
        </p:txBody>
      </p:sp>
      <p:sp>
        <p:nvSpPr>
          <p:cNvPr id="5" name="Footer Placeholder 4">
            <a:extLst>
              <a:ext uri="{FF2B5EF4-FFF2-40B4-BE49-F238E27FC236}">
                <a16:creationId xmlns:a16="http://schemas.microsoft.com/office/drawing/2014/main" id="{A82CDEFC-EE6A-CD8D-4C26-9D9892AAA4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9421CE-9B8A-5062-01A5-0234E352C9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4073C-CE1B-4C19-8C30-05AD8741CB37}" type="slidenum">
              <a:rPr lang="en-US" smtClean="0"/>
              <a:t>‹#›</a:t>
            </a:fld>
            <a:endParaRPr lang="en-US"/>
          </a:p>
        </p:txBody>
      </p:sp>
    </p:spTree>
    <p:extLst>
      <p:ext uri="{BB962C8B-B14F-4D97-AF65-F5344CB8AC3E}">
        <p14:creationId xmlns:p14="http://schemas.microsoft.com/office/powerpoint/2010/main" val="3628319446"/>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611B9-2575-238C-E3AA-8EAC5168CB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90F913-34B1-7133-5897-03CD244D4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02E2C-305E-9639-0067-B0D526500A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B532E-3AC2-4A47-BB5B-4C42B706A147}" type="datetimeFigureOut">
              <a:rPr lang="en-US" smtClean="0"/>
              <a:t>4/10/2023</a:t>
            </a:fld>
            <a:endParaRPr lang="en-US"/>
          </a:p>
        </p:txBody>
      </p:sp>
      <p:sp>
        <p:nvSpPr>
          <p:cNvPr id="5" name="Footer Placeholder 4">
            <a:extLst>
              <a:ext uri="{FF2B5EF4-FFF2-40B4-BE49-F238E27FC236}">
                <a16:creationId xmlns:a16="http://schemas.microsoft.com/office/drawing/2014/main" id="{FDAB902D-6798-103D-2605-7A6C24012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9C0A76-0033-2808-2CB8-A86FAC5F08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2D060-EDCB-41A1-896F-FBD44057E37F}" type="slidenum">
              <a:rPr lang="en-US" smtClean="0"/>
              <a:t>‹#›</a:t>
            </a:fld>
            <a:endParaRPr lang="en-US"/>
          </a:p>
        </p:txBody>
      </p:sp>
    </p:spTree>
    <p:extLst>
      <p:ext uri="{BB962C8B-B14F-4D97-AF65-F5344CB8AC3E}">
        <p14:creationId xmlns:p14="http://schemas.microsoft.com/office/powerpoint/2010/main" val="2788073253"/>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ustomXml" Target="../ink/ink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customXml" Target="../ink/ink2.xml"/><Relationship Id="rId5" Type="http://schemas.openxmlformats.org/officeDocument/2006/relationships/image" Target="../media/image22.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0.sv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7.JP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7.JPG"/><Relationship Id="rId7"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45E48F-15EB-3E13-23A1-9B28B488A437}"/>
              </a:ext>
            </a:extLst>
          </p:cNvPr>
          <p:cNvPicPr>
            <a:picLocks noChangeAspect="1"/>
          </p:cNvPicPr>
          <p:nvPr/>
        </p:nvPicPr>
        <p:blipFill>
          <a:blip r:embed="rId3"/>
          <a:stretch>
            <a:fillRect/>
          </a:stretch>
        </p:blipFill>
        <p:spPr>
          <a:xfrm>
            <a:off x="697022" y="-22849"/>
            <a:ext cx="11047938" cy="6880850"/>
          </a:xfrm>
          <a:prstGeom prst="rect">
            <a:avLst/>
          </a:prstGeom>
        </p:spPr>
      </p:pic>
      <p:pic>
        <p:nvPicPr>
          <p:cNvPr id="3" name="Picture 2" descr="A picture containing valley, grass, canyon, nature&#10;&#10;Description automatically generated">
            <a:extLst>
              <a:ext uri="{FF2B5EF4-FFF2-40B4-BE49-F238E27FC236}">
                <a16:creationId xmlns:a16="http://schemas.microsoft.com/office/drawing/2014/main" id="{7A8695FC-353F-5D2B-3371-AF850C71E99C}"/>
              </a:ext>
            </a:extLst>
          </p:cNvPr>
          <p:cNvPicPr>
            <a:picLocks noChangeAspect="1"/>
          </p:cNvPicPr>
          <p:nvPr/>
        </p:nvPicPr>
        <p:blipFill rotWithShape="1">
          <a:blip r:embed="rId4">
            <a:extLst>
              <a:ext uri="{28A0092B-C50C-407E-A947-70E740481C1C}">
                <a14:useLocalDpi xmlns:a14="http://schemas.microsoft.com/office/drawing/2010/main" val="0"/>
              </a:ext>
            </a:extLst>
          </a:blip>
          <a:srcRect b="15968"/>
          <a:stretch/>
        </p:blipFill>
        <p:spPr>
          <a:xfrm>
            <a:off x="0" y="-1"/>
            <a:ext cx="12207240" cy="6838633"/>
          </a:xfrm>
          <a:prstGeom prst="rect">
            <a:avLst/>
          </a:prstGeom>
        </p:spPr>
      </p:pic>
      <p:sp>
        <p:nvSpPr>
          <p:cNvPr id="5" name="TextBox 4">
            <a:extLst>
              <a:ext uri="{FF2B5EF4-FFF2-40B4-BE49-F238E27FC236}">
                <a16:creationId xmlns:a16="http://schemas.microsoft.com/office/drawing/2014/main" id="{DCC915EE-3221-D642-380E-BF44C3CA423C}"/>
              </a:ext>
            </a:extLst>
          </p:cNvPr>
          <p:cNvSpPr txBox="1"/>
          <p:nvPr/>
        </p:nvSpPr>
        <p:spPr>
          <a:xfrm>
            <a:off x="763003" y="3026882"/>
            <a:ext cx="10681233" cy="1384995"/>
          </a:xfrm>
          <a:prstGeom prst="rect">
            <a:avLst/>
          </a:prstGeom>
          <a:solidFill>
            <a:schemeClr val="tx1">
              <a:lumMod val="75000"/>
              <a:lumOff val="25000"/>
            </a:schemeClr>
          </a:solidFill>
          <a:ln>
            <a:solidFill>
              <a:schemeClr val="accent1"/>
            </a:solidFill>
          </a:ln>
          <a:effectLst>
            <a:softEdge rad="63500"/>
          </a:effectLst>
        </p:spPr>
        <p:txBody>
          <a:bodyPr wrap="square" rtlCol="0">
            <a:spAutoFit/>
          </a:bodyPr>
          <a:lstStyle/>
          <a:p>
            <a:pPr algn="ctr"/>
            <a:r>
              <a:rPr lang="en-US" sz="2800" dirty="0">
                <a:solidFill>
                  <a:schemeClr val="bg1"/>
                </a:solidFill>
              </a:rPr>
              <a:t>Characterizing the fish assemblage in the Lake Powell forebay and identifying the potential for nonnative fish escapement into the Lower Colorado River</a:t>
            </a:r>
          </a:p>
        </p:txBody>
      </p:sp>
      <p:sp>
        <p:nvSpPr>
          <p:cNvPr id="6" name="TextBox 5">
            <a:extLst>
              <a:ext uri="{FF2B5EF4-FFF2-40B4-BE49-F238E27FC236}">
                <a16:creationId xmlns:a16="http://schemas.microsoft.com/office/drawing/2014/main" id="{28A41331-0563-C6B5-9B4B-F01A7EAFDE6C}"/>
              </a:ext>
            </a:extLst>
          </p:cNvPr>
          <p:cNvSpPr txBox="1"/>
          <p:nvPr/>
        </p:nvSpPr>
        <p:spPr>
          <a:xfrm>
            <a:off x="2563062" y="4673266"/>
            <a:ext cx="7065876" cy="954107"/>
          </a:xfrm>
          <a:prstGeom prst="rect">
            <a:avLst/>
          </a:prstGeom>
          <a:solidFill>
            <a:schemeClr val="tx1">
              <a:lumMod val="75000"/>
              <a:lumOff val="25000"/>
            </a:schemeClr>
          </a:solidFill>
          <a:ln>
            <a:solidFill>
              <a:schemeClr val="accent1"/>
            </a:solidFill>
          </a:ln>
          <a:effectLst>
            <a:softEdge rad="63500"/>
          </a:effectLst>
        </p:spPr>
        <p:txBody>
          <a:bodyPr wrap="square" rtlCol="0">
            <a:spAutoFit/>
          </a:bodyPr>
          <a:lstStyle/>
          <a:p>
            <a:pPr algn="ctr"/>
            <a:r>
              <a:rPr lang="en-US" sz="2800" dirty="0">
                <a:solidFill>
                  <a:schemeClr val="bg1"/>
                </a:solidFill>
              </a:rPr>
              <a:t>Barrett Friesen, Phaedra Budy, Casey Pennock</a:t>
            </a:r>
          </a:p>
          <a:p>
            <a:pPr algn="ctr"/>
            <a:r>
              <a:rPr lang="en-US" sz="2800" dirty="0">
                <a:solidFill>
                  <a:schemeClr val="bg1"/>
                </a:solidFill>
              </a:rPr>
              <a:t>Utah State University</a:t>
            </a:r>
          </a:p>
        </p:txBody>
      </p:sp>
      <p:grpSp>
        <p:nvGrpSpPr>
          <p:cNvPr id="7" name="Group 6">
            <a:extLst>
              <a:ext uri="{FF2B5EF4-FFF2-40B4-BE49-F238E27FC236}">
                <a16:creationId xmlns:a16="http://schemas.microsoft.com/office/drawing/2014/main" id="{070CD578-6C79-A113-94CC-97E15F98263D}"/>
              </a:ext>
            </a:extLst>
          </p:cNvPr>
          <p:cNvGrpSpPr/>
          <p:nvPr/>
        </p:nvGrpSpPr>
        <p:grpSpPr>
          <a:xfrm>
            <a:off x="194001" y="5522378"/>
            <a:ext cx="11819238" cy="1664334"/>
            <a:chOff x="265671" y="5595335"/>
            <a:chExt cx="11819238" cy="1664334"/>
          </a:xfrm>
        </p:grpSpPr>
        <p:sp>
          <p:nvSpPr>
            <p:cNvPr id="8" name="Rectangle: Rounded Corners 7">
              <a:extLst>
                <a:ext uri="{FF2B5EF4-FFF2-40B4-BE49-F238E27FC236}">
                  <a16:creationId xmlns:a16="http://schemas.microsoft.com/office/drawing/2014/main" id="{2B3FB987-6D83-A2B6-E67F-E5628845EC58}"/>
                </a:ext>
              </a:extLst>
            </p:cNvPr>
            <p:cNvSpPr/>
            <p:nvPr/>
          </p:nvSpPr>
          <p:spPr>
            <a:xfrm>
              <a:off x="265671" y="5943603"/>
              <a:ext cx="11819238" cy="908222"/>
            </a:xfrm>
            <a:prstGeom prst="roundRect">
              <a:avLst/>
            </a:prstGeom>
            <a:solidFill>
              <a:schemeClr val="bg1">
                <a:lumMod val="50000"/>
                <a:alpha val="77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1A6AC75-6DE3-0FFC-4031-A22D16F2916A}"/>
                </a:ext>
              </a:extLst>
            </p:cNvPr>
            <p:cNvPicPr>
              <a:picLocks noChangeAspect="1"/>
            </p:cNvPicPr>
            <p:nvPr/>
          </p:nvPicPr>
          <p:blipFill>
            <a:blip r:embed="rId5"/>
            <a:stretch>
              <a:fillRect/>
            </a:stretch>
          </p:blipFill>
          <p:spPr>
            <a:xfrm>
              <a:off x="398793" y="6139367"/>
              <a:ext cx="2145767" cy="600962"/>
            </a:xfrm>
            <a:prstGeom prst="rect">
              <a:avLst/>
            </a:prstGeom>
          </p:spPr>
        </p:pic>
        <p:pic>
          <p:nvPicPr>
            <p:cNvPr id="10" name="Picture 9">
              <a:extLst>
                <a:ext uri="{FF2B5EF4-FFF2-40B4-BE49-F238E27FC236}">
                  <a16:creationId xmlns:a16="http://schemas.microsoft.com/office/drawing/2014/main" id="{BB10426F-D385-7B73-7793-EFFBD5A4DBD5}"/>
                </a:ext>
              </a:extLst>
            </p:cNvPr>
            <p:cNvPicPr>
              <a:picLocks noChangeAspect="1"/>
            </p:cNvPicPr>
            <p:nvPr/>
          </p:nvPicPr>
          <p:blipFill>
            <a:blip r:embed="rId6"/>
            <a:stretch>
              <a:fillRect/>
            </a:stretch>
          </p:blipFill>
          <p:spPr>
            <a:xfrm>
              <a:off x="3264626" y="6240124"/>
              <a:ext cx="1011207" cy="459639"/>
            </a:xfrm>
            <a:prstGeom prst="rect">
              <a:avLst/>
            </a:prstGeom>
          </p:spPr>
        </p:pic>
        <p:pic>
          <p:nvPicPr>
            <p:cNvPr id="11" name="Picture 10">
              <a:extLst>
                <a:ext uri="{FF2B5EF4-FFF2-40B4-BE49-F238E27FC236}">
                  <a16:creationId xmlns:a16="http://schemas.microsoft.com/office/drawing/2014/main" id="{6E62749E-07B2-6E64-4296-0001BD9C61D9}"/>
                </a:ext>
              </a:extLst>
            </p:cNvPr>
            <p:cNvPicPr>
              <a:picLocks noChangeAspect="1"/>
            </p:cNvPicPr>
            <p:nvPr/>
          </p:nvPicPr>
          <p:blipFill>
            <a:blip r:embed="rId7"/>
            <a:stretch>
              <a:fillRect/>
            </a:stretch>
          </p:blipFill>
          <p:spPr>
            <a:xfrm>
              <a:off x="10139987" y="5595335"/>
              <a:ext cx="1664334" cy="1664334"/>
            </a:xfrm>
            <a:prstGeom prst="rect">
              <a:avLst/>
            </a:prstGeom>
          </p:spPr>
        </p:pic>
        <p:pic>
          <p:nvPicPr>
            <p:cNvPr id="12" name="Picture 11">
              <a:extLst>
                <a:ext uri="{FF2B5EF4-FFF2-40B4-BE49-F238E27FC236}">
                  <a16:creationId xmlns:a16="http://schemas.microsoft.com/office/drawing/2014/main" id="{6C1CB4FF-89C0-3787-68B4-11C93F99043E}"/>
                </a:ext>
              </a:extLst>
            </p:cNvPr>
            <p:cNvPicPr>
              <a:picLocks noChangeAspect="1"/>
            </p:cNvPicPr>
            <p:nvPr/>
          </p:nvPicPr>
          <p:blipFill>
            <a:blip r:embed="rId8"/>
            <a:stretch>
              <a:fillRect/>
            </a:stretch>
          </p:blipFill>
          <p:spPr>
            <a:xfrm>
              <a:off x="7608246" y="6125391"/>
              <a:ext cx="1923075" cy="600961"/>
            </a:xfrm>
            <a:prstGeom prst="rect">
              <a:avLst/>
            </a:prstGeom>
          </p:spPr>
        </p:pic>
        <p:pic>
          <p:nvPicPr>
            <p:cNvPr id="13" name="Picture 12">
              <a:extLst>
                <a:ext uri="{FF2B5EF4-FFF2-40B4-BE49-F238E27FC236}">
                  <a16:creationId xmlns:a16="http://schemas.microsoft.com/office/drawing/2014/main" id="{9B64266B-55F2-37A5-8C2A-610495612254}"/>
                </a:ext>
              </a:extLst>
            </p:cNvPr>
            <p:cNvPicPr>
              <a:picLocks noChangeAspect="1"/>
            </p:cNvPicPr>
            <p:nvPr/>
          </p:nvPicPr>
          <p:blipFill>
            <a:blip r:embed="rId9">
              <a:alphaModFix amt="75000"/>
            </a:blip>
            <a:stretch>
              <a:fillRect/>
            </a:stretch>
          </p:blipFill>
          <p:spPr>
            <a:xfrm>
              <a:off x="5296715" y="5991959"/>
              <a:ext cx="982489" cy="811510"/>
            </a:xfrm>
            <a:prstGeom prst="rect">
              <a:avLst/>
            </a:prstGeom>
          </p:spPr>
        </p:pic>
      </p:grpSp>
    </p:spTree>
    <p:extLst>
      <p:ext uri="{BB962C8B-B14F-4D97-AF65-F5344CB8AC3E}">
        <p14:creationId xmlns:p14="http://schemas.microsoft.com/office/powerpoint/2010/main" val="138438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D974A8-42A1-E1B0-ABC7-EC71AF73E7E1}"/>
              </a:ext>
            </a:extLst>
          </p:cNvPr>
          <p:cNvPicPr>
            <a:picLocks noChangeAspect="1"/>
          </p:cNvPicPr>
          <p:nvPr/>
        </p:nvPicPr>
        <p:blipFill>
          <a:blip r:embed="rId3"/>
          <a:stretch>
            <a:fillRect/>
          </a:stretch>
        </p:blipFill>
        <p:spPr>
          <a:xfrm>
            <a:off x="0" y="356419"/>
            <a:ext cx="12192000" cy="6145161"/>
          </a:xfrm>
          <a:prstGeom prst="rect">
            <a:avLst/>
          </a:prstGeom>
        </p:spPr>
      </p:pic>
      <p:sp>
        <p:nvSpPr>
          <p:cNvPr id="2" name="TextBox 1">
            <a:extLst>
              <a:ext uri="{FF2B5EF4-FFF2-40B4-BE49-F238E27FC236}">
                <a16:creationId xmlns:a16="http://schemas.microsoft.com/office/drawing/2014/main" id="{306F8D93-E822-20EF-AE7E-1ED8BC37B43F}"/>
              </a:ext>
            </a:extLst>
          </p:cNvPr>
          <p:cNvSpPr txBox="1"/>
          <p:nvPr/>
        </p:nvSpPr>
        <p:spPr>
          <a:xfrm>
            <a:off x="889000" y="2773680"/>
            <a:ext cx="1825243" cy="400110"/>
          </a:xfrm>
          <a:prstGeom prst="rect">
            <a:avLst/>
          </a:prstGeom>
          <a:noFill/>
        </p:spPr>
        <p:txBody>
          <a:bodyPr wrap="none" rtlCol="0">
            <a:spAutoFit/>
          </a:bodyPr>
          <a:lstStyle/>
          <a:p>
            <a:r>
              <a:rPr lang="en-US" sz="2000" dirty="0"/>
              <a:t>Top of penstock</a:t>
            </a:r>
          </a:p>
        </p:txBody>
      </p:sp>
    </p:spTree>
    <p:extLst>
      <p:ext uri="{BB962C8B-B14F-4D97-AF65-F5344CB8AC3E}">
        <p14:creationId xmlns:p14="http://schemas.microsoft.com/office/powerpoint/2010/main" val="1890317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D974A8-42A1-E1B0-ABC7-EC71AF73E7E1}"/>
              </a:ext>
            </a:extLst>
          </p:cNvPr>
          <p:cNvPicPr>
            <a:picLocks noChangeAspect="1"/>
          </p:cNvPicPr>
          <p:nvPr/>
        </p:nvPicPr>
        <p:blipFill>
          <a:blip r:embed="rId3"/>
          <a:stretch>
            <a:fillRect/>
          </a:stretch>
        </p:blipFill>
        <p:spPr>
          <a:xfrm>
            <a:off x="0" y="356419"/>
            <a:ext cx="12192000" cy="6145161"/>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EEE4ECB-1E41-424F-9720-81B364CD6C3D}"/>
                  </a:ext>
                </a:extLst>
              </p14:cNvPr>
              <p14:cNvContentPartPr/>
              <p14:nvPr/>
            </p14:nvContentPartPr>
            <p14:xfrm>
              <a:off x="533200" y="3217280"/>
              <a:ext cx="10621440" cy="1020960"/>
            </p14:xfrm>
          </p:contentPart>
        </mc:Choice>
        <mc:Fallback xmlns="">
          <p:pic>
            <p:nvPicPr>
              <p:cNvPr id="2" name="Ink 1">
                <a:extLst>
                  <a:ext uri="{FF2B5EF4-FFF2-40B4-BE49-F238E27FC236}">
                    <a16:creationId xmlns:a16="http://schemas.microsoft.com/office/drawing/2014/main" id="{BEEE4ECB-1E41-424F-9720-81B364CD6C3D}"/>
                  </a:ext>
                </a:extLst>
              </p:cNvPr>
              <p:cNvPicPr/>
              <p:nvPr/>
            </p:nvPicPr>
            <p:blipFill>
              <a:blip r:embed="rId5"/>
              <a:stretch>
                <a:fillRect/>
              </a:stretch>
            </p:blipFill>
            <p:spPr>
              <a:xfrm>
                <a:off x="443203" y="3037343"/>
                <a:ext cx="10801074" cy="13804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297D6FE-91A1-DDD6-2C38-6CEE050500A6}"/>
                  </a:ext>
                </a:extLst>
              </p14:cNvPr>
              <p14:cNvContentPartPr/>
              <p14:nvPr/>
            </p14:nvContentPartPr>
            <p14:xfrm>
              <a:off x="533200" y="3698000"/>
              <a:ext cx="10621440" cy="1020960"/>
            </p14:xfrm>
          </p:contentPart>
        </mc:Choice>
        <mc:Fallback xmlns="">
          <p:pic>
            <p:nvPicPr>
              <p:cNvPr id="8" name="Ink 7">
                <a:extLst>
                  <a:ext uri="{FF2B5EF4-FFF2-40B4-BE49-F238E27FC236}">
                    <a16:creationId xmlns:a16="http://schemas.microsoft.com/office/drawing/2014/main" id="{6297D6FE-91A1-DDD6-2C38-6CEE050500A6}"/>
                  </a:ext>
                </a:extLst>
              </p:cNvPr>
              <p:cNvPicPr/>
              <p:nvPr/>
            </p:nvPicPr>
            <p:blipFill>
              <a:blip r:embed="rId5"/>
              <a:stretch>
                <a:fillRect/>
              </a:stretch>
            </p:blipFill>
            <p:spPr>
              <a:xfrm>
                <a:off x="443203" y="3518063"/>
                <a:ext cx="10801074" cy="13804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4743EE5-6846-D063-ED80-22BF76196F6F}"/>
                  </a:ext>
                </a:extLst>
              </p14:cNvPr>
              <p14:cNvContentPartPr/>
              <p14:nvPr/>
            </p14:nvContentPartPr>
            <p14:xfrm>
              <a:off x="533200" y="3369320"/>
              <a:ext cx="10621440" cy="1020960"/>
            </p14:xfrm>
          </p:contentPart>
        </mc:Choice>
        <mc:Fallback xmlns="">
          <p:pic>
            <p:nvPicPr>
              <p:cNvPr id="10" name="Ink 9">
                <a:extLst>
                  <a:ext uri="{FF2B5EF4-FFF2-40B4-BE49-F238E27FC236}">
                    <a16:creationId xmlns:a16="http://schemas.microsoft.com/office/drawing/2014/main" id="{84743EE5-6846-D063-ED80-22BF76196F6F}"/>
                  </a:ext>
                </a:extLst>
              </p:cNvPr>
              <p:cNvPicPr/>
              <p:nvPr/>
            </p:nvPicPr>
            <p:blipFill>
              <a:blip r:embed="rId5"/>
              <a:stretch>
                <a:fillRect/>
              </a:stretch>
            </p:blipFill>
            <p:spPr>
              <a:xfrm>
                <a:off x="443203" y="3189383"/>
                <a:ext cx="10801074" cy="1380473"/>
              </a:xfrm>
              <a:prstGeom prst="rect">
                <a:avLst/>
              </a:prstGeom>
            </p:spPr>
          </p:pic>
        </mc:Fallback>
      </mc:AlternateContent>
      <p:sp>
        <p:nvSpPr>
          <p:cNvPr id="11" name="TextBox 10">
            <a:extLst>
              <a:ext uri="{FF2B5EF4-FFF2-40B4-BE49-F238E27FC236}">
                <a16:creationId xmlns:a16="http://schemas.microsoft.com/office/drawing/2014/main" id="{D70E42E0-09A2-C700-34AD-5EB52B9EBF80}"/>
              </a:ext>
            </a:extLst>
          </p:cNvPr>
          <p:cNvSpPr txBox="1"/>
          <p:nvPr/>
        </p:nvSpPr>
        <p:spPr>
          <a:xfrm rot="21067345">
            <a:off x="3666888" y="3808683"/>
            <a:ext cx="4479881" cy="584775"/>
          </a:xfrm>
          <a:prstGeom prst="rect">
            <a:avLst/>
          </a:prstGeom>
          <a:noFill/>
        </p:spPr>
        <p:txBody>
          <a:bodyPr wrap="none" rtlCol="0">
            <a:spAutoFit/>
          </a:bodyPr>
          <a:lstStyle/>
          <a:p>
            <a:r>
              <a:rPr lang="en-US" sz="3200" dirty="0">
                <a:solidFill>
                  <a:schemeClr val="bg1"/>
                </a:solidFill>
              </a:rPr>
              <a:t>Headed to lower CO River</a:t>
            </a:r>
          </a:p>
        </p:txBody>
      </p:sp>
    </p:spTree>
    <p:extLst>
      <p:ext uri="{BB962C8B-B14F-4D97-AF65-F5344CB8AC3E}">
        <p14:creationId xmlns:p14="http://schemas.microsoft.com/office/powerpoint/2010/main" val="2425259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E5E42-CC98-D555-7331-2A5C3F1C93D6}"/>
              </a:ext>
            </a:extLst>
          </p:cNvPr>
          <p:cNvPicPr>
            <a:picLocks noChangeAspect="1"/>
          </p:cNvPicPr>
          <p:nvPr/>
        </p:nvPicPr>
        <p:blipFill>
          <a:blip r:embed="rId3"/>
          <a:stretch>
            <a:fillRect/>
          </a:stretch>
        </p:blipFill>
        <p:spPr>
          <a:xfrm>
            <a:off x="0" y="356419"/>
            <a:ext cx="12192000" cy="6145161"/>
          </a:xfrm>
          <a:prstGeom prst="rect">
            <a:avLst/>
          </a:prstGeom>
        </p:spPr>
      </p:pic>
    </p:spTree>
    <p:extLst>
      <p:ext uri="{BB962C8B-B14F-4D97-AF65-F5344CB8AC3E}">
        <p14:creationId xmlns:p14="http://schemas.microsoft.com/office/powerpoint/2010/main" val="1782591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E5E42-CC98-D555-7331-2A5C3F1C93D6}"/>
              </a:ext>
            </a:extLst>
          </p:cNvPr>
          <p:cNvPicPr>
            <a:picLocks noChangeAspect="1"/>
          </p:cNvPicPr>
          <p:nvPr/>
        </p:nvPicPr>
        <p:blipFill>
          <a:blip r:embed="rId3"/>
          <a:stretch>
            <a:fillRect/>
          </a:stretch>
        </p:blipFill>
        <p:spPr>
          <a:xfrm>
            <a:off x="0" y="356419"/>
            <a:ext cx="12192000" cy="6145161"/>
          </a:xfrm>
          <a:prstGeom prst="rect">
            <a:avLst/>
          </a:prstGeom>
        </p:spPr>
      </p:pic>
      <p:sp>
        <p:nvSpPr>
          <p:cNvPr id="2" name="TextBox 1">
            <a:extLst>
              <a:ext uri="{FF2B5EF4-FFF2-40B4-BE49-F238E27FC236}">
                <a16:creationId xmlns:a16="http://schemas.microsoft.com/office/drawing/2014/main" id="{B2C43AF3-2D67-6395-83F9-E8EF32871BE8}"/>
              </a:ext>
            </a:extLst>
          </p:cNvPr>
          <p:cNvSpPr txBox="1"/>
          <p:nvPr/>
        </p:nvSpPr>
        <p:spPr>
          <a:xfrm>
            <a:off x="4551680" y="3307080"/>
            <a:ext cx="624658" cy="369332"/>
          </a:xfrm>
          <a:prstGeom prst="rect">
            <a:avLst/>
          </a:prstGeom>
          <a:noFill/>
        </p:spPr>
        <p:txBody>
          <a:bodyPr wrap="none" rtlCol="0">
            <a:spAutoFit/>
          </a:bodyPr>
          <a:lstStyle/>
          <a:p>
            <a:r>
              <a:rPr lang="en-US" dirty="0"/>
              <a:t>WAE</a:t>
            </a:r>
          </a:p>
        </p:txBody>
      </p:sp>
      <p:sp>
        <p:nvSpPr>
          <p:cNvPr id="3" name="TextBox 2">
            <a:extLst>
              <a:ext uri="{FF2B5EF4-FFF2-40B4-BE49-F238E27FC236}">
                <a16:creationId xmlns:a16="http://schemas.microsoft.com/office/drawing/2014/main" id="{721F8B2A-4BB1-ECA0-39FE-6E4D7FE0B5C7}"/>
              </a:ext>
            </a:extLst>
          </p:cNvPr>
          <p:cNvSpPr txBox="1"/>
          <p:nvPr/>
        </p:nvSpPr>
        <p:spPr>
          <a:xfrm>
            <a:off x="7467600" y="4003040"/>
            <a:ext cx="1629805" cy="369332"/>
          </a:xfrm>
          <a:prstGeom prst="rect">
            <a:avLst/>
          </a:prstGeom>
          <a:noFill/>
        </p:spPr>
        <p:txBody>
          <a:bodyPr wrap="none" rtlCol="0">
            <a:spAutoFit/>
          </a:bodyPr>
          <a:lstStyle/>
          <a:p>
            <a:r>
              <a:rPr lang="en-US" dirty="0"/>
              <a:t>SMB, GZS, WAE</a:t>
            </a:r>
          </a:p>
        </p:txBody>
      </p:sp>
      <p:sp>
        <p:nvSpPr>
          <p:cNvPr id="5" name="TextBox 4">
            <a:extLst>
              <a:ext uri="{FF2B5EF4-FFF2-40B4-BE49-F238E27FC236}">
                <a16:creationId xmlns:a16="http://schemas.microsoft.com/office/drawing/2014/main" id="{FC62D35A-B417-EA7C-E804-AB09A98077EE}"/>
              </a:ext>
            </a:extLst>
          </p:cNvPr>
          <p:cNvSpPr txBox="1"/>
          <p:nvPr/>
        </p:nvSpPr>
        <p:spPr>
          <a:xfrm>
            <a:off x="7467600" y="4505960"/>
            <a:ext cx="1629805" cy="369332"/>
          </a:xfrm>
          <a:prstGeom prst="rect">
            <a:avLst/>
          </a:prstGeom>
          <a:noFill/>
        </p:spPr>
        <p:txBody>
          <a:bodyPr wrap="none" rtlCol="0">
            <a:spAutoFit/>
          </a:bodyPr>
          <a:lstStyle/>
          <a:p>
            <a:r>
              <a:rPr lang="en-US" dirty="0"/>
              <a:t>SMB, GZS, WAE</a:t>
            </a:r>
          </a:p>
        </p:txBody>
      </p:sp>
      <p:sp>
        <p:nvSpPr>
          <p:cNvPr id="6" name="TextBox 5">
            <a:extLst>
              <a:ext uri="{FF2B5EF4-FFF2-40B4-BE49-F238E27FC236}">
                <a16:creationId xmlns:a16="http://schemas.microsoft.com/office/drawing/2014/main" id="{E055B1E8-6E44-3656-7268-99BF3241467D}"/>
              </a:ext>
            </a:extLst>
          </p:cNvPr>
          <p:cNvSpPr txBox="1"/>
          <p:nvPr/>
        </p:nvSpPr>
        <p:spPr>
          <a:xfrm>
            <a:off x="7457258" y="3491746"/>
            <a:ext cx="543739" cy="369332"/>
          </a:xfrm>
          <a:prstGeom prst="rect">
            <a:avLst/>
          </a:prstGeom>
          <a:noFill/>
        </p:spPr>
        <p:txBody>
          <a:bodyPr wrap="none" rtlCol="0">
            <a:spAutoFit/>
          </a:bodyPr>
          <a:lstStyle/>
          <a:p>
            <a:r>
              <a:rPr lang="en-US" dirty="0"/>
              <a:t>GZS</a:t>
            </a:r>
          </a:p>
        </p:txBody>
      </p:sp>
      <p:sp>
        <p:nvSpPr>
          <p:cNvPr id="7" name="TextBox 6">
            <a:extLst>
              <a:ext uri="{FF2B5EF4-FFF2-40B4-BE49-F238E27FC236}">
                <a16:creationId xmlns:a16="http://schemas.microsoft.com/office/drawing/2014/main" id="{34EDD20F-25A8-D906-2676-9629DD1D4645}"/>
              </a:ext>
            </a:extLst>
          </p:cNvPr>
          <p:cNvSpPr txBox="1"/>
          <p:nvPr/>
        </p:nvSpPr>
        <p:spPr>
          <a:xfrm>
            <a:off x="10586720" y="4003040"/>
            <a:ext cx="624658" cy="369332"/>
          </a:xfrm>
          <a:prstGeom prst="rect">
            <a:avLst/>
          </a:prstGeom>
          <a:noFill/>
        </p:spPr>
        <p:txBody>
          <a:bodyPr wrap="none" rtlCol="0">
            <a:spAutoFit/>
          </a:bodyPr>
          <a:lstStyle/>
          <a:p>
            <a:r>
              <a:rPr lang="en-US" dirty="0"/>
              <a:t>WAE</a:t>
            </a:r>
          </a:p>
        </p:txBody>
      </p:sp>
      <p:sp>
        <p:nvSpPr>
          <p:cNvPr id="8" name="TextBox 7">
            <a:extLst>
              <a:ext uri="{FF2B5EF4-FFF2-40B4-BE49-F238E27FC236}">
                <a16:creationId xmlns:a16="http://schemas.microsoft.com/office/drawing/2014/main" id="{205ED5CD-9557-C370-89AA-0F46D3FD967E}"/>
              </a:ext>
            </a:extLst>
          </p:cNvPr>
          <p:cNvSpPr txBox="1"/>
          <p:nvPr/>
        </p:nvSpPr>
        <p:spPr>
          <a:xfrm>
            <a:off x="10586720" y="3075185"/>
            <a:ext cx="624658" cy="369332"/>
          </a:xfrm>
          <a:prstGeom prst="rect">
            <a:avLst/>
          </a:prstGeom>
          <a:noFill/>
        </p:spPr>
        <p:txBody>
          <a:bodyPr wrap="none" rtlCol="0">
            <a:spAutoFit/>
          </a:bodyPr>
          <a:lstStyle/>
          <a:p>
            <a:r>
              <a:rPr lang="en-US" dirty="0"/>
              <a:t>WAE</a:t>
            </a:r>
          </a:p>
        </p:txBody>
      </p:sp>
    </p:spTree>
    <p:extLst>
      <p:ext uri="{BB962C8B-B14F-4D97-AF65-F5344CB8AC3E}">
        <p14:creationId xmlns:p14="http://schemas.microsoft.com/office/powerpoint/2010/main" val="320901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mountain, stone&#10;&#10;Description automatically generated">
            <a:extLst>
              <a:ext uri="{FF2B5EF4-FFF2-40B4-BE49-F238E27FC236}">
                <a16:creationId xmlns:a16="http://schemas.microsoft.com/office/drawing/2014/main" id="{D05255CB-CF23-3A78-7DD1-D90426B97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230" y="1000124"/>
            <a:ext cx="7749540" cy="5812155"/>
          </a:xfrm>
          <a:prstGeom prst="rect">
            <a:avLst/>
          </a:prstGeom>
        </p:spPr>
      </p:pic>
      <p:sp>
        <p:nvSpPr>
          <p:cNvPr id="4" name="TextBox 3">
            <a:extLst>
              <a:ext uri="{FF2B5EF4-FFF2-40B4-BE49-F238E27FC236}">
                <a16:creationId xmlns:a16="http://schemas.microsoft.com/office/drawing/2014/main" id="{43EE99CF-11F3-AFF2-4DD8-B36C9BCC87CC}"/>
              </a:ext>
            </a:extLst>
          </p:cNvPr>
          <p:cNvSpPr txBox="1"/>
          <p:nvPr/>
        </p:nvSpPr>
        <p:spPr>
          <a:xfrm>
            <a:off x="1017464" y="46017"/>
            <a:ext cx="10318017" cy="954107"/>
          </a:xfrm>
          <a:prstGeom prst="rect">
            <a:avLst/>
          </a:prstGeom>
          <a:noFill/>
        </p:spPr>
        <p:txBody>
          <a:bodyPr wrap="none" rtlCol="0">
            <a:spAutoFit/>
          </a:bodyPr>
          <a:lstStyle/>
          <a:p>
            <a:pPr algn="ctr"/>
            <a:r>
              <a:rPr lang="en-US" sz="2800" dirty="0"/>
              <a:t>Modification to sampling program: sample within chains close to dam.</a:t>
            </a:r>
          </a:p>
          <a:p>
            <a:pPr algn="ctr"/>
            <a:r>
              <a:rPr lang="en-US" sz="2800" dirty="0"/>
              <a:t>Gillnets, minnow traps, larval traps throughout 2023</a:t>
            </a:r>
          </a:p>
        </p:txBody>
      </p:sp>
    </p:spTree>
    <p:extLst>
      <p:ext uri="{BB962C8B-B14F-4D97-AF65-F5344CB8AC3E}">
        <p14:creationId xmlns:p14="http://schemas.microsoft.com/office/powerpoint/2010/main" val="360587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7514A-A3F0-1AF4-53B5-4706E8F5C308}"/>
              </a:ext>
            </a:extLst>
          </p:cNvPr>
          <p:cNvSpPr txBox="1"/>
          <p:nvPr/>
        </p:nvSpPr>
        <p:spPr>
          <a:xfrm>
            <a:off x="2033119" y="249006"/>
            <a:ext cx="8946873" cy="523220"/>
          </a:xfrm>
          <a:prstGeom prst="rect">
            <a:avLst/>
          </a:prstGeom>
          <a:noFill/>
        </p:spPr>
        <p:txBody>
          <a:bodyPr wrap="none" rtlCol="0">
            <a:spAutoFit/>
          </a:bodyPr>
          <a:lstStyle/>
          <a:p>
            <a:r>
              <a:rPr lang="en-US" sz="2800" dirty="0"/>
              <a:t>Question from 2022: where are entrained YoY coming from?</a:t>
            </a:r>
          </a:p>
        </p:txBody>
      </p:sp>
      <p:grpSp>
        <p:nvGrpSpPr>
          <p:cNvPr id="5" name="Group 4">
            <a:extLst>
              <a:ext uri="{FF2B5EF4-FFF2-40B4-BE49-F238E27FC236}">
                <a16:creationId xmlns:a16="http://schemas.microsoft.com/office/drawing/2014/main" id="{B5DB308A-5118-5F15-E21A-75B951AB2020}"/>
              </a:ext>
            </a:extLst>
          </p:cNvPr>
          <p:cNvGrpSpPr/>
          <p:nvPr/>
        </p:nvGrpSpPr>
        <p:grpSpPr>
          <a:xfrm>
            <a:off x="772885" y="1293997"/>
            <a:ext cx="7193280" cy="5394960"/>
            <a:chOff x="2281645" y="1446397"/>
            <a:chExt cx="7193280" cy="5394960"/>
          </a:xfrm>
        </p:grpSpPr>
        <p:pic>
          <p:nvPicPr>
            <p:cNvPr id="3" name="Picture 2" descr="A picture containing outdoor, stone&#10;&#10;Description automatically generated">
              <a:extLst>
                <a:ext uri="{FF2B5EF4-FFF2-40B4-BE49-F238E27FC236}">
                  <a16:creationId xmlns:a16="http://schemas.microsoft.com/office/drawing/2014/main" id="{660744B9-F9C9-0E1C-FEC8-3B01D8EA3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645" y="1446397"/>
              <a:ext cx="7193280" cy="5394960"/>
            </a:xfrm>
            <a:prstGeom prst="rect">
              <a:avLst/>
            </a:prstGeom>
          </p:spPr>
        </p:pic>
        <p:sp>
          <p:nvSpPr>
            <p:cNvPr id="4" name="Oval 3">
              <a:extLst>
                <a:ext uri="{FF2B5EF4-FFF2-40B4-BE49-F238E27FC236}">
                  <a16:creationId xmlns:a16="http://schemas.microsoft.com/office/drawing/2014/main" id="{E0B27508-5645-6A06-0ED2-B12E9FA71D5D}"/>
                </a:ext>
              </a:extLst>
            </p:cNvPr>
            <p:cNvSpPr/>
            <p:nvPr/>
          </p:nvSpPr>
          <p:spPr>
            <a:xfrm>
              <a:off x="5747657" y="4833257"/>
              <a:ext cx="2299063" cy="1319349"/>
            </a:xfrm>
            <a:prstGeom prst="ellipse">
              <a:avLst/>
            </a:prstGeom>
            <a:noFill/>
            <a:ln w="444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1A1F2ACA-C194-90C5-426B-58E44722599B}"/>
              </a:ext>
            </a:extLst>
          </p:cNvPr>
          <p:cNvSpPr txBox="1"/>
          <p:nvPr/>
        </p:nvSpPr>
        <p:spPr>
          <a:xfrm>
            <a:off x="8122920" y="4864854"/>
            <a:ext cx="2980368" cy="830997"/>
          </a:xfrm>
          <a:prstGeom prst="rect">
            <a:avLst/>
          </a:prstGeom>
          <a:noFill/>
        </p:spPr>
        <p:txBody>
          <a:bodyPr wrap="none" rtlCol="0">
            <a:spAutoFit/>
          </a:bodyPr>
          <a:lstStyle/>
          <a:p>
            <a:r>
              <a:rPr lang="en-US" sz="2400" dirty="0"/>
              <a:t>Shallow water habitat.</a:t>
            </a:r>
          </a:p>
          <a:p>
            <a:r>
              <a:rPr lang="en-US" sz="2400" dirty="0"/>
              <a:t>Spawning?</a:t>
            </a:r>
          </a:p>
        </p:txBody>
      </p:sp>
      <p:cxnSp>
        <p:nvCxnSpPr>
          <p:cNvPr id="8" name="Straight Arrow Connector 7">
            <a:extLst>
              <a:ext uri="{FF2B5EF4-FFF2-40B4-BE49-F238E27FC236}">
                <a16:creationId xmlns:a16="http://schemas.microsoft.com/office/drawing/2014/main" id="{5541ED9F-E766-99FC-3453-C14760E9F76D}"/>
              </a:ext>
            </a:extLst>
          </p:cNvPr>
          <p:cNvCxnSpPr/>
          <p:nvPr/>
        </p:nvCxnSpPr>
        <p:spPr>
          <a:xfrm flipH="1">
            <a:off x="6649720" y="5049520"/>
            <a:ext cx="1473200" cy="20320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556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7514A-A3F0-1AF4-53B5-4706E8F5C308}"/>
              </a:ext>
            </a:extLst>
          </p:cNvPr>
          <p:cNvSpPr txBox="1"/>
          <p:nvPr/>
        </p:nvSpPr>
        <p:spPr>
          <a:xfrm>
            <a:off x="3211685" y="234426"/>
            <a:ext cx="5768630" cy="523220"/>
          </a:xfrm>
          <a:prstGeom prst="rect">
            <a:avLst/>
          </a:prstGeom>
          <a:noFill/>
        </p:spPr>
        <p:txBody>
          <a:bodyPr wrap="none" rtlCol="0">
            <a:spAutoFit/>
          </a:bodyPr>
          <a:lstStyle/>
          <a:p>
            <a:r>
              <a:rPr lang="en-US" sz="2800" dirty="0"/>
              <a:t>Possible answer: right next to the dam</a:t>
            </a:r>
          </a:p>
        </p:txBody>
      </p:sp>
      <p:pic>
        <p:nvPicPr>
          <p:cNvPr id="6" name="Picture 5" descr="A picture containing sky, outdoor, dock&#10;&#10;Description automatically generated">
            <a:extLst>
              <a:ext uri="{FF2B5EF4-FFF2-40B4-BE49-F238E27FC236}">
                <a16:creationId xmlns:a16="http://schemas.microsoft.com/office/drawing/2014/main" id="{6D81E9FE-2A82-029E-3156-D7AE7558E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3880"/>
            <a:ext cx="6624320" cy="4968240"/>
          </a:xfrm>
          <a:prstGeom prst="rect">
            <a:avLst/>
          </a:prstGeom>
        </p:spPr>
      </p:pic>
      <p:pic>
        <p:nvPicPr>
          <p:cNvPr id="8" name="Picture 7" descr="A group of fish swimming in water&#10;&#10;Description automatically generated with medium confidence">
            <a:extLst>
              <a:ext uri="{FF2B5EF4-FFF2-40B4-BE49-F238E27FC236}">
                <a16:creationId xmlns:a16="http://schemas.microsoft.com/office/drawing/2014/main" id="{9C6226A4-25B1-83D3-7F50-E68FA09906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5893" y="2519680"/>
            <a:ext cx="5256107" cy="3942080"/>
          </a:xfrm>
          <a:prstGeom prst="rect">
            <a:avLst/>
          </a:prstGeom>
        </p:spPr>
      </p:pic>
      <p:sp>
        <p:nvSpPr>
          <p:cNvPr id="9" name="Arrow: Right 8">
            <a:extLst>
              <a:ext uri="{FF2B5EF4-FFF2-40B4-BE49-F238E27FC236}">
                <a16:creationId xmlns:a16="http://schemas.microsoft.com/office/drawing/2014/main" id="{2EDCDD1F-22D8-9F89-FA9E-B70504CC5021}"/>
              </a:ext>
            </a:extLst>
          </p:cNvPr>
          <p:cNvSpPr/>
          <p:nvPr/>
        </p:nvSpPr>
        <p:spPr>
          <a:xfrm rot="20384162">
            <a:off x="3249159" y="5331756"/>
            <a:ext cx="4747768" cy="48463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97E2006-6DA7-652D-406D-093C3F9D72DC}"/>
              </a:ext>
            </a:extLst>
          </p:cNvPr>
          <p:cNvSpPr txBox="1"/>
          <p:nvPr/>
        </p:nvSpPr>
        <p:spPr>
          <a:xfrm>
            <a:off x="3294111" y="930777"/>
            <a:ext cx="5920916" cy="707886"/>
          </a:xfrm>
          <a:prstGeom prst="rect">
            <a:avLst/>
          </a:prstGeom>
          <a:noFill/>
        </p:spPr>
        <p:txBody>
          <a:bodyPr wrap="none" rtlCol="0">
            <a:spAutoFit/>
          </a:bodyPr>
          <a:lstStyle/>
          <a:p>
            <a:r>
              <a:rPr lang="en-US" sz="2000" dirty="0"/>
              <a:t>BGL and GSF captured immediately adjacent to dam</a:t>
            </a:r>
          </a:p>
          <a:p>
            <a:r>
              <a:rPr lang="en-US" sz="2000" dirty="0"/>
              <a:t>Will we find spawning SMB and YoY there this summer?</a:t>
            </a:r>
          </a:p>
        </p:txBody>
      </p:sp>
      <p:sp>
        <p:nvSpPr>
          <p:cNvPr id="3" name="TextBox 2">
            <a:extLst>
              <a:ext uri="{FF2B5EF4-FFF2-40B4-BE49-F238E27FC236}">
                <a16:creationId xmlns:a16="http://schemas.microsoft.com/office/drawing/2014/main" id="{1E80104A-B79B-6F58-70A1-33F82F255E4A}"/>
              </a:ext>
            </a:extLst>
          </p:cNvPr>
          <p:cNvSpPr txBox="1"/>
          <p:nvPr/>
        </p:nvSpPr>
        <p:spPr>
          <a:xfrm>
            <a:off x="8691880" y="2173199"/>
            <a:ext cx="2179507" cy="400110"/>
          </a:xfrm>
          <a:prstGeom prst="rect">
            <a:avLst/>
          </a:prstGeom>
          <a:noFill/>
        </p:spPr>
        <p:txBody>
          <a:bodyPr wrap="none" rtlCol="0">
            <a:spAutoFit/>
          </a:bodyPr>
          <a:lstStyle/>
          <a:p>
            <a:r>
              <a:rPr lang="en-US" sz="2000" dirty="0"/>
              <a:t>Juvenile BGL &amp; GSF</a:t>
            </a:r>
          </a:p>
        </p:txBody>
      </p:sp>
    </p:spTree>
    <p:extLst>
      <p:ext uri="{BB962C8B-B14F-4D97-AF65-F5344CB8AC3E}">
        <p14:creationId xmlns:p14="http://schemas.microsoft.com/office/powerpoint/2010/main" val="109112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A26537-E376-08BB-A91B-24DB4D50E0E7}"/>
              </a:ext>
            </a:extLst>
          </p:cNvPr>
          <p:cNvSpPr txBox="1"/>
          <p:nvPr/>
        </p:nvSpPr>
        <p:spPr>
          <a:xfrm>
            <a:off x="2825938" y="98471"/>
            <a:ext cx="6540124" cy="646331"/>
          </a:xfrm>
          <a:prstGeom prst="rect">
            <a:avLst/>
          </a:prstGeom>
          <a:noFill/>
        </p:spPr>
        <p:txBody>
          <a:bodyPr wrap="none" rtlCol="0">
            <a:spAutoFit/>
          </a:bodyPr>
          <a:lstStyle/>
          <a:p>
            <a:r>
              <a:rPr lang="en-US" sz="3600" dirty="0"/>
              <a:t>Sensor fish deployed: March 2023</a:t>
            </a:r>
          </a:p>
        </p:txBody>
      </p:sp>
      <p:sp>
        <p:nvSpPr>
          <p:cNvPr id="3" name="TextBox 2">
            <a:extLst>
              <a:ext uri="{FF2B5EF4-FFF2-40B4-BE49-F238E27FC236}">
                <a16:creationId xmlns:a16="http://schemas.microsoft.com/office/drawing/2014/main" id="{5844C17F-20E2-D712-06A4-477A9331A6A0}"/>
              </a:ext>
            </a:extLst>
          </p:cNvPr>
          <p:cNvSpPr txBox="1"/>
          <p:nvPr/>
        </p:nvSpPr>
        <p:spPr>
          <a:xfrm>
            <a:off x="759790" y="948094"/>
            <a:ext cx="11381410" cy="1815882"/>
          </a:xfrm>
          <a:prstGeom prst="rect">
            <a:avLst/>
          </a:prstGeom>
          <a:noFill/>
        </p:spPr>
        <p:txBody>
          <a:bodyPr wrap="square" rtlCol="0">
            <a:spAutoFit/>
          </a:bodyPr>
          <a:lstStyle/>
          <a:p>
            <a:r>
              <a:rPr lang="en-US" sz="2800" dirty="0"/>
              <a:t>Deployed Sensor Fish through dam to measure conditions of passage</a:t>
            </a:r>
          </a:p>
          <a:p>
            <a:pPr marL="457200" indent="-457200">
              <a:buFont typeface="Arial" panose="020B0604020202020204" pitchFamily="34" charset="0"/>
              <a:buChar char="•"/>
            </a:pPr>
            <a:r>
              <a:rPr lang="en-US" sz="2800" dirty="0"/>
              <a:t>Pressure</a:t>
            </a:r>
          </a:p>
          <a:p>
            <a:pPr marL="457200" indent="-457200">
              <a:buFont typeface="Arial" panose="020B0604020202020204" pitchFamily="34" charset="0"/>
              <a:buChar char="•"/>
            </a:pPr>
            <a:r>
              <a:rPr lang="en-US" sz="2800" dirty="0"/>
              <a:t>Acceleration</a:t>
            </a:r>
          </a:p>
          <a:p>
            <a:pPr marL="457200" indent="-457200">
              <a:buFont typeface="Arial" panose="020B0604020202020204" pitchFamily="34" charset="0"/>
              <a:buChar char="•"/>
            </a:pPr>
            <a:r>
              <a:rPr lang="en-US" sz="2800" dirty="0"/>
              <a:t>17 trials completed</a:t>
            </a:r>
          </a:p>
        </p:txBody>
      </p:sp>
      <p:grpSp>
        <p:nvGrpSpPr>
          <p:cNvPr id="4" name="Group 3">
            <a:extLst>
              <a:ext uri="{FF2B5EF4-FFF2-40B4-BE49-F238E27FC236}">
                <a16:creationId xmlns:a16="http://schemas.microsoft.com/office/drawing/2014/main" id="{11CB6C12-5309-AD51-FB71-4B07A736CF10}"/>
              </a:ext>
            </a:extLst>
          </p:cNvPr>
          <p:cNvGrpSpPr/>
          <p:nvPr/>
        </p:nvGrpSpPr>
        <p:grpSpPr>
          <a:xfrm>
            <a:off x="122266" y="3514056"/>
            <a:ext cx="8228292" cy="3013933"/>
            <a:chOff x="3402004" y="1619194"/>
            <a:chExt cx="8228292" cy="3013933"/>
          </a:xfrm>
        </p:grpSpPr>
        <p:pic>
          <p:nvPicPr>
            <p:cNvPr id="5" name="Picture 4" descr="Diagram&#10;&#10;Description automatically generated">
              <a:extLst>
                <a:ext uri="{FF2B5EF4-FFF2-40B4-BE49-F238E27FC236}">
                  <a16:creationId xmlns:a16="http://schemas.microsoft.com/office/drawing/2014/main" id="{13A0A8A6-370F-47A8-92DA-52684A102E6C}"/>
                </a:ext>
              </a:extLst>
            </p:cNvPr>
            <p:cNvPicPr>
              <a:picLocks noChangeAspect="1"/>
            </p:cNvPicPr>
            <p:nvPr/>
          </p:nvPicPr>
          <p:blipFill rotWithShape="1">
            <a:blip r:embed="rId3">
              <a:extLst>
                <a:ext uri="{28A0092B-C50C-407E-A947-70E740481C1C}">
                  <a14:useLocalDpi xmlns:a14="http://schemas.microsoft.com/office/drawing/2010/main" val="0"/>
                </a:ext>
              </a:extLst>
            </a:blip>
            <a:srcRect l="43850" t="28249"/>
            <a:stretch/>
          </p:blipFill>
          <p:spPr>
            <a:xfrm>
              <a:off x="5656217" y="1619194"/>
              <a:ext cx="5867096" cy="3013933"/>
            </a:xfrm>
            <a:prstGeom prst="rect">
              <a:avLst/>
            </a:prstGeom>
          </p:spPr>
        </p:pic>
        <p:grpSp>
          <p:nvGrpSpPr>
            <p:cNvPr id="6" name="Group 5">
              <a:extLst>
                <a:ext uri="{FF2B5EF4-FFF2-40B4-BE49-F238E27FC236}">
                  <a16:creationId xmlns:a16="http://schemas.microsoft.com/office/drawing/2014/main" id="{A77FB163-B582-9391-3616-EE691F7127C6}"/>
                </a:ext>
              </a:extLst>
            </p:cNvPr>
            <p:cNvGrpSpPr/>
            <p:nvPr/>
          </p:nvGrpSpPr>
          <p:grpSpPr>
            <a:xfrm>
              <a:off x="3402004" y="1944167"/>
              <a:ext cx="8228292" cy="2198915"/>
              <a:chOff x="3402004" y="1944167"/>
              <a:chExt cx="8228292" cy="2198915"/>
            </a:xfrm>
          </p:grpSpPr>
          <p:pic>
            <p:nvPicPr>
              <p:cNvPr id="7" name="Picture 6" descr="Diagram, engineering drawing&#10;&#10;Description automatically generated">
                <a:extLst>
                  <a:ext uri="{FF2B5EF4-FFF2-40B4-BE49-F238E27FC236}">
                    <a16:creationId xmlns:a16="http://schemas.microsoft.com/office/drawing/2014/main" id="{AAE4337B-9163-75FC-1EF4-2A7EAD3A99A4}"/>
                  </a:ext>
                </a:extLst>
              </p:cNvPr>
              <p:cNvPicPr>
                <a:picLocks noChangeAspect="1"/>
              </p:cNvPicPr>
              <p:nvPr/>
            </p:nvPicPr>
            <p:blipFill rotWithShape="1">
              <a:blip r:embed="rId4">
                <a:extLst>
                  <a:ext uri="{28A0092B-C50C-407E-A947-70E740481C1C}">
                    <a14:useLocalDpi xmlns:a14="http://schemas.microsoft.com/office/drawing/2010/main" val="0"/>
                  </a:ext>
                </a:extLst>
              </a:blip>
              <a:srcRect r="444"/>
              <a:stretch/>
            </p:blipFill>
            <p:spPr>
              <a:xfrm>
                <a:off x="3402004" y="1944167"/>
                <a:ext cx="936657" cy="526869"/>
              </a:xfrm>
              <a:prstGeom prst="rect">
                <a:avLst/>
              </a:prstGeom>
            </p:spPr>
          </p:pic>
          <p:pic>
            <p:nvPicPr>
              <p:cNvPr id="8" name="Picture 7" descr="Diagram, engineering drawing&#10;&#10;Description automatically generated">
                <a:extLst>
                  <a:ext uri="{FF2B5EF4-FFF2-40B4-BE49-F238E27FC236}">
                    <a16:creationId xmlns:a16="http://schemas.microsoft.com/office/drawing/2014/main" id="{A1E4F911-835F-2D0E-5E23-804653C499CF}"/>
                  </a:ext>
                </a:extLst>
              </p:cNvPr>
              <p:cNvPicPr>
                <a:picLocks noChangeAspect="1"/>
              </p:cNvPicPr>
              <p:nvPr/>
            </p:nvPicPr>
            <p:blipFill rotWithShape="1">
              <a:blip r:embed="rId4">
                <a:extLst>
                  <a:ext uri="{28A0092B-C50C-407E-A947-70E740481C1C}">
                    <a14:useLocalDpi xmlns:a14="http://schemas.microsoft.com/office/drawing/2010/main" val="0"/>
                  </a:ext>
                </a:extLst>
              </a:blip>
              <a:srcRect r="444"/>
              <a:stretch/>
            </p:blipFill>
            <p:spPr>
              <a:xfrm>
                <a:off x="10693639" y="3616213"/>
                <a:ext cx="936657" cy="526869"/>
              </a:xfrm>
              <a:prstGeom prst="rect">
                <a:avLst/>
              </a:prstGeom>
            </p:spPr>
          </p:pic>
          <p:cxnSp>
            <p:nvCxnSpPr>
              <p:cNvPr id="9" name="Straight Arrow Connector 8">
                <a:extLst>
                  <a:ext uri="{FF2B5EF4-FFF2-40B4-BE49-F238E27FC236}">
                    <a16:creationId xmlns:a16="http://schemas.microsoft.com/office/drawing/2014/main" id="{F445D5FB-0915-4EC8-7B4F-F94174B2B60E}"/>
                  </a:ext>
                </a:extLst>
              </p:cNvPr>
              <p:cNvCxnSpPr>
                <a:cxnSpLocks/>
                <a:stCxn id="7" idx="3"/>
              </p:cNvCxnSpPr>
              <p:nvPr/>
            </p:nvCxnSpPr>
            <p:spPr>
              <a:xfrm>
                <a:off x="4338661" y="2207602"/>
                <a:ext cx="1591876" cy="113232"/>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DB8788-C8EE-34F4-49D2-AE191204EB43}"/>
                  </a:ext>
                </a:extLst>
              </p:cNvPr>
              <p:cNvCxnSpPr>
                <a:cxnSpLocks/>
              </p:cNvCxnSpPr>
              <p:nvPr/>
            </p:nvCxnSpPr>
            <p:spPr>
              <a:xfrm>
                <a:off x="9570091" y="3879647"/>
                <a:ext cx="989471" cy="6370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grpSp>
      </p:grpSp>
      <p:pic>
        <p:nvPicPr>
          <p:cNvPr id="11" name="Picture 10" descr="A picture containing outdoor, gear&#10;&#10;Description automatically generated">
            <a:extLst>
              <a:ext uri="{FF2B5EF4-FFF2-40B4-BE49-F238E27FC236}">
                <a16:creationId xmlns:a16="http://schemas.microsoft.com/office/drawing/2014/main" id="{622DBB5C-68E2-3B97-F749-E3A47149ACA4}"/>
              </a:ext>
            </a:extLst>
          </p:cNvPr>
          <p:cNvPicPr>
            <a:picLocks noChangeAspect="1"/>
          </p:cNvPicPr>
          <p:nvPr/>
        </p:nvPicPr>
        <p:blipFill rotWithShape="1">
          <a:blip r:embed="rId5">
            <a:extLst>
              <a:ext uri="{28A0092B-C50C-407E-A947-70E740481C1C}">
                <a14:useLocalDpi xmlns:a14="http://schemas.microsoft.com/office/drawing/2010/main" val="0"/>
              </a:ext>
            </a:extLst>
          </a:blip>
          <a:srcRect l="1445" r="15143" b="-3"/>
          <a:stretch/>
        </p:blipFill>
        <p:spPr>
          <a:xfrm>
            <a:off x="8805085" y="3514056"/>
            <a:ext cx="3069275" cy="2759804"/>
          </a:xfrm>
          <a:prstGeom prst="rect">
            <a:avLst/>
          </a:prstGeom>
        </p:spPr>
      </p:pic>
      <p:sp>
        <p:nvSpPr>
          <p:cNvPr id="12" name="TextBox 11">
            <a:extLst>
              <a:ext uri="{FF2B5EF4-FFF2-40B4-BE49-F238E27FC236}">
                <a16:creationId xmlns:a16="http://schemas.microsoft.com/office/drawing/2014/main" id="{7A03683E-3A7B-E6BE-105A-8B2A5AF212B0}"/>
              </a:ext>
            </a:extLst>
          </p:cNvPr>
          <p:cNvSpPr txBox="1"/>
          <p:nvPr/>
        </p:nvSpPr>
        <p:spPr>
          <a:xfrm>
            <a:off x="0" y="3536048"/>
            <a:ext cx="1242648" cy="369332"/>
          </a:xfrm>
          <a:prstGeom prst="rect">
            <a:avLst/>
          </a:prstGeom>
          <a:noFill/>
        </p:spPr>
        <p:txBody>
          <a:bodyPr wrap="none" rtlCol="0">
            <a:spAutoFit/>
          </a:bodyPr>
          <a:lstStyle/>
          <a:p>
            <a:r>
              <a:rPr lang="en-US" dirty="0"/>
              <a:t>Sensor Fish</a:t>
            </a:r>
          </a:p>
        </p:txBody>
      </p:sp>
      <p:sp>
        <p:nvSpPr>
          <p:cNvPr id="13" name="TextBox 12">
            <a:extLst>
              <a:ext uri="{FF2B5EF4-FFF2-40B4-BE49-F238E27FC236}">
                <a16:creationId xmlns:a16="http://schemas.microsoft.com/office/drawing/2014/main" id="{DE95BB52-34BD-03E0-0787-4439847A778C}"/>
              </a:ext>
            </a:extLst>
          </p:cNvPr>
          <p:cNvSpPr txBox="1"/>
          <p:nvPr/>
        </p:nvSpPr>
        <p:spPr>
          <a:xfrm>
            <a:off x="9891458" y="3177077"/>
            <a:ext cx="896527" cy="369332"/>
          </a:xfrm>
          <a:prstGeom prst="rect">
            <a:avLst/>
          </a:prstGeom>
          <a:noFill/>
        </p:spPr>
        <p:txBody>
          <a:bodyPr wrap="none" rtlCol="0">
            <a:spAutoFit/>
          </a:bodyPr>
          <a:lstStyle/>
          <a:p>
            <a:r>
              <a:rPr lang="en-US" dirty="0"/>
              <a:t>Turbine</a:t>
            </a:r>
          </a:p>
        </p:txBody>
      </p:sp>
    </p:spTree>
    <p:extLst>
      <p:ext uri="{BB962C8B-B14F-4D97-AF65-F5344CB8AC3E}">
        <p14:creationId xmlns:p14="http://schemas.microsoft.com/office/powerpoint/2010/main" val="210494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703D32-D853-453B-10BC-30D1CB57E664}"/>
              </a:ext>
            </a:extLst>
          </p:cNvPr>
          <p:cNvSpPr txBox="1"/>
          <p:nvPr/>
        </p:nvSpPr>
        <p:spPr>
          <a:xfrm>
            <a:off x="2788331" y="1659285"/>
            <a:ext cx="6615337" cy="3539430"/>
          </a:xfrm>
          <a:prstGeom prst="rect">
            <a:avLst/>
          </a:prstGeom>
          <a:noFill/>
        </p:spPr>
        <p:txBody>
          <a:bodyPr wrap="none" rtlCol="0">
            <a:spAutoFit/>
          </a:bodyPr>
          <a:lstStyle/>
          <a:p>
            <a:r>
              <a:rPr lang="en-US" sz="2800" dirty="0"/>
              <a:t>Sources of immediate and delayed mortality</a:t>
            </a:r>
          </a:p>
          <a:p>
            <a:pPr marL="457200" indent="-457200">
              <a:buFont typeface="Arial" panose="020B0604020202020204" pitchFamily="34" charset="0"/>
              <a:buChar char="•"/>
            </a:pPr>
            <a:r>
              <a:rPr lang="en-US" sz="2800" dirty="0"/>
              <a:t>Turbine blade strike</a:t>
            </a:r>
          </a:p>
          <a:p>
            <a:pPr marL="457200" indent="-457200">
              <a:buFont typeface="Arial" panose="020B0604020202020204" pitchFamily="34" charset="0"/>
              <a:buChar char="•"/>
            </a:pPr>
            <a:r>
              <a:rPr lang="en-US" sz="2800" dirty="0"/>
              <a:t>Injury due to abrasion</a:t>
            </a:r>
          </a:p>
          <a:p>
            <a:pPr marL="457200" indent="-457200">
              <a:buFont typeface="Arial" panose="020B0604020202020204" pitchFamily="34" charset="0"/>
              <a:buChar char="•"/>
            </a:pPr>
            <a:r>
              <a:rPr lang="en-US" sz="2800" dirty="0"/>
              <a:t>Gas bladder rupture</a:t>
            </a:r>
          </a:p>
          <a:p>
            <a:pPr marL="457200" indent="-457200">
              <a:buFont typeface="Arial" panose="020B0604020202020204" pitchFamily="34" charset="0"/>
              <a:buChar char="•"/>
            </a:pPr>
            <a:r>
              <a:rPr lang="en-US" sz="2800" dirty="0"/>
              <a:t>Gas bubble disease</a:t>
            </a:r>
          </a:p>
          <a:p>
            <a:pPr marL="457200" indent="-457200">
              <a:buFont typeface="Arial" panose="020B0604020202020204" pitchFamily="34" charset="0"/>
              <a:buChar char="•"/>
            </a:pPr>
            <a:r>
              <a:rPr lang="en-US" sz="2800" dirty="0"/>
              <a:t>Embolism</a:t>
            </a:r>
          </a:p>
          <a:p>
            <a:pPr marL="457200" indent="-457200">
              <a:buFont typeface="Arial" panose="020B0604020202020204" pitchFamily="34" charset="0"/>
              <a:buChar char="•"/>
            </a:pPr>
            <a:r>
              <a:rPr lang="en-US" sz="2800" dirty="0"/>
              <a:t>Hemorrhage</a:t>
            </a:r>
          </a:p>
          <a:p>
            <a:pPr marL="457200" indent="-457200">
              <a:buFont typeface="Arial" panose="020B0604020202020204" pitchFamily="34" charset="0"/>
              <a:buChar char="•"/>
            </a:pPr>
            <a:r>
              <a:rPr lang="en-US" sz="2800" dirty="0"/>
              <a:t>Exophthalmia</a:t>
            </a:r>
          </a:p>
        </p:txBody>
      </p:sp>
      <p:sp>
        <p:nvSpPr>
          <p:cNvPr id="16" name="TextBox 15">
            <a:extLst>
              <a:ext uri="{FF2B5EF4-FFF2-40B4-BE49-F238E27FC236}">
                <a16:creationId xmlns:a16="http://schemas.microsoft.com/office/drawing/2014/main" id="{2BA506D1-FD2F-0BE8-E29E-5053B62EC435}"/>
              </a:ext>
            </a:extLst>
          </p:cNvPr>
          <p:cNvSpPr txBox="1"/>
          <p:nvPr/>
        </p:nvSpPr>
        <p:spPr>
          <a:xfrm>
            <a:off x="2825938" y="98471"/>
            <a:ext cx="6540124" cy="646331"/>
          </a:xfrm>
          <a:prstGeom prst="rect">
            <a:avLst/>
          </a:prstGeom>
          <a:noFill/>
        </p:spPr>
        <p:txBody>
          <a:bodyPr wrap="none" rtlCol="0">
            <a:spAutoFit/>
          </a:bodyPr>
          <a:lstStyle/>
          <a:p>
            <a:r>
              <a:rPr lang="en-US" sz="3600" dirty="0"/>
              <a:t>Sensor fish deployed: March 2023</a:t>
            </a:r>
          </a:p>
        </p:txBody>
      </p:sp>
    </p:spTree>
    <p:extLst>
      <p:ext uri="{BB962C8B-B14F-4D97-AF65-F5344CB8AC3E}">
        <p14:creationId xmlns:p14="http://schemas.microsoft.com/office/powerpoint/2010/main" val="905304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A4DC34B-68EF-9D80-642A-864394B88FA5}"/>
              </a:ext>
            </a:extLst>
          </p:cNvPr>
          <p:cNvPicPr>
            <a:picLocks noChangeAspect="1"/>
          </p:cNvPicPr>
          <p:nvPr/>
        </p:nvPicPr>
        <p:blipFill>
          <a:blip r:embed="rId3"/>
          <a:stretch>
            <a:fillRect/>
          </a:stretch>
        </p:blipFill>
        <p:spPr>
          <a:xfrm>
            <a:off x="2032768" y="1338960"/>
            <a:ext cx="8206821" cy="5486400"/>
          </a:xfrm>
          <a:prstGeom prst="rect">
            <a:avLst/>
          </a:prstGeom>
        </p:spPr>
      </p:pic>
      <p:sp>
        <p:nvSpPr>
          <p:cNvPr id="15" name="TextBox 14">
            <a:extLst>
              <a:ext uri="{FF2B5EF4-FFF2-40B4-BE49-F238E27FC236}">
                <a16:creationId xmlns:a16="http://schemas.microsoft.com/office/drawing/2014/main" id="{13703D32-D853-453B-10BC-30D1CB57E664}"/>
              </a:ext>
            </a:extLst>
          </p:cNvPr>
          <p:cNvSpPr txBox="1"/>
          <p:nvPr/>
        </p:nvSpPr>
        <p:spPr>
          <a:xfrm>
            <a:off x="4393482" y="866722"/>
            <a:ext cx="3405035" cy="523220"/>
          </a:xfrm>
          <a:prstGeom prst="rect">
            <a:avLst/>
          </a:prstGeom>
          <a:noFill/>
        </p:spPr>
        <p:txBody>
          <a:bodyPr wrap="none" rtlCol="0">
            <a:spAutoFit/>
          </a:bodyPr>
          <a:lstStyle/>
          <a:p>
            <a:r>
              <a:rPr lang="en-US" sz="2800" dirty="0"/>
              <a:t>Typical pressure curve</a:t>
            </a:r>
          </a:p>
        </p:txBody>
      </p:sp>
      <p:cxnSp>
        <p:nvCxnSpPr>
          <p:cNvPr id="6" name="Straight Arrow Connector 5">
            <a:extLst>
              <a:ext uri="{FF2B5EF4-FFF2-40B4-BE49-F238E27FC236}">
                <a16:creationId xmlns:a16="http://schemas.microsoft.com/office/drawing/2014/main" id="{3A76D51E-2046-DE3E-C179-6D632318B7E8}"/>
              </a:ext>
            </a:extLst>
          </p:cNvPr>
          <p:cNvCxnSpPr>
            <a:cxnSpLocks/>
          </p:cNvCxnSpPr>
          <p:nvPr/>
        </p:nvCxnSpPr>
        <p:spPr>
          <a:xfrm>
            <a:off x="3982720" y="2910840"/>
            <a:ext cx="223520" cy="48260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E76E1AC-B5D2-503A-1775-37AD269C0B08}"/>
              </a:ext>
            </a:extLst>
          </p:cNvPr>
          <p:cNvCxnSpPr/>
          <p:nvPr/>
        </p:nvCxnSpPr>
        <p:spPr>
          <a:xfrm flipV="1">
            <a:off x="6456680" y="2174240"/>
            <a:ext cx="269240" cy="107696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70C0CC-CA02-AFDC-4FFE-9AE23D453B4C}"/>
              </a:ext>
            </a:extLst>
          </p:cNvPr>
          <p:cNvCxnSpPr/>
          <p:nvPr/>
        </p:nvCxnSpPr>
        <p:spPr>
          <a:xfrm flipH="1">
            <a:off x="7843520" y="3393440"/>
            <a:ext cx="909320" cy="42672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259CFE-115F-C62F-602B-4B67AF4D7E74}"/>
              </a:ext>
            </a:extLst>
          </p:cNvPr>
          <p:cNvCxnSpPr>
            <a:cxnSpLocks/>
          </p:cNvCxnSpPr>
          <p:nvPr/>
        </p:nvCxnSpPr>
        <p:spPr>
          <a:xfrm>
            <a:off x="7096760" y="5958840"/>
            <a:ext cx="523240"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5356C00-2BB9-A1C1-A06E-BAFF928CF52A}"/>
              </a:ext>
            </a:extLst>
          </p:cNvPr>
          <p:cNvSpPr txBox="1"/>
          <p:nvPr/>
        </p:nvSpPr>
        <p:spPr>
          <a:xfrm>
            <a:off x="2953231" y="2438602"/>
            <a:ext cx="1263169" cy="923330"/>
          </a:xfrm>
          <a:prstGeom prst="rect">
            <a:avLst/>
          </a:prstGeom>
          <a:noFill/>
        </p:spPr>
        <p:txBody>
          <a:bodyPr wrap="square" rtlCol="0">
            <a:spAutoFit/>
          </a:bodyPr>
          <a:lstStyle/>
          <a:p>
            <a:r>
              <a:rPr lang="en-US" dirty="0"/>
              <a:t>Descending through penstock</a:t>
            </a:r>
          </a:p>
        </p:txBody>
      </p:sp>
      <p:sp>
        <p:nvSpPr>
          <p:cNvPr id="17" name="TextBox 16">
            <a:extLst>
              <a:ext uri="{FF2B5EF4-FFF2-40B4-BE49-F238E27FC236}">
                <a16:creationId xmlns:a16="http://schemas.microsoft.com/office/drawing/2014/main" id="{151E45FB-CA1F-0E47-9A3A-09DB46BA8BC1}"/>
              </a:ext>
            </a:extLst>
          </p:cNvPr>
          <p:cNvSpPr txBox="1"/>
          <p:nvPr/>
        </p:nvSpPr>
        <p:spPr>
          <a:xfrm>
            <a:off x="5654041" y="3261773"/>
            <a:ext cx="1442719" cy="923330"/>
          </a:xfrm>
          <a:prstGeom prst="rect">
            <a:avLst/>
          </a:prstGeom>
          <a:noFill/>
        </p:spPr>
        <p:txBody>
          <a:bodyPr wrap="square" rtlCol="0">
            <a:spAutoFit/>
          </a:bodyPr>
          <a:lstStyle/>
          <a:p>
            <a:r>
              <a:rPr lang="en-US" dirty="0"/>
              <a:t>Traveling to and through turbine</a:t>
            </a:r>
          </a:p>
        </p:txBody>
      </p:sp>
      <p:sp>
        <p:nvSpPr>
          <p:cNvPr id="18" name="TextBox 17">
            <a:extLst>
              <a:ext uri="{FF2B5EF4-FFF2-40B4-BE49-F238E27FC236}">
                <a16:creationId xmlns:a16="http://schemas.microsoft.com/office/drawing/2014/main" id="{17E5F725-55B5-C539-1E25-59B0539CC5B9}"/>
              </a:ext>
            </a:extLst>
          </p:cNvPr>
          <p:cNvSpPr txBox="1"/>
          <p:nvPr/>
        </p:nvSpPr>
        <p:spPr>
          <a:xfrm>
            <a:off x="8679221" y="3152140"/>
            <a:ext cx="1553630" cy="369332"/>
          </a:xfrm>
          <a:prstGeom prst="rect">
            <a:avLst/>
          </a:prstGeom>
          <a:noFill/>
        </p:spPr>
        <p:txBody>
          <a:bodyPr wrap="none" rtlCol="0">
            <a:spAutoFit/>
          </a:bodyPr>
          <a:lstStyle/>
          <a:p>
            <a:r>
              <a:rPr lang="en-US" dirty="0"/>
              <a:t>Exiting turbine</a:t>
            </a:r>
          </a:p>
        </p:txBody>
      </p:sp>
      <p:sp>
        <p:nvSpPr>
          <p:cNvPr id="20" name="TextBox 19">
            <a:extLst>
              <a:ext uri="{FF2B5EF4-FFF2-40B4-BE49-F238E27FC236}">
                <a16:creationId xmlns:a16="http://schemas.microsoft.com/office/drawing/2014/main" id="{410D8C49-442F-9E1B-9868-1B61A1FCE2DD}"/>
              </a:ext>
            </a:extLst>
          </p:cNvPr>
          <p:cNvSpPr txBox="1"/>
          <p:nvPr/>
        </p:nvSpPr>
        <p:spPr>
          <a:xfrm>
            <a:off x="5595186" y="5774174"/>
            <a:ext cx="1560427" cy="369332"/>
          </a:xfrm>
          <a:prstGeom prst="rect">
            <a:avLst/>
          </a:prstGeom>
          <a:noFill/>
        </p:spPr>
        <p:txBody>
          <a:bodyPr wrap="none" rtlCol="0">
            <a:spAutoFit/>
          </a:bodyPr>
          <a:lstStyle/>
          <a:p>
            <a:r>
              <a:rPr lang="en-US" dirty="0"/>
              <a:t>Nadir pressure</a:t>
            </a:r>
          </a:p>
        </p:txBody>
      </p:sp>
      <p:cxnSp>
        <p:nvCxnSpPr>
          <p:cNvPr id="21" name="Straight Arrow Connector 20">
            <a:extLst>
              <a:ext uri="{FF2B5EF4-FFF2-40B4-BE49-F238E27FC236}">
                <a16:creationId xmlns:a16="http://schemas.microsoft.com/office/drawing/2014/main" id="{C9D90A0E-38C2-E9EF-33BB-5E8E4D771C67}"/>
              </a:ext>
            </a:extLst>
          </p:cNvPr>
          <p:cNvCxnSpPr>
            <a:cxnSpLocks/>
          </p:cNvCxnSpPr>
          <p:nvPr/>
        </p:nvCxnSpPr>
        <p:spPr>
          <a:xfrm flipH="1">
            <a:off x="8298180" y="5044440"/>
            <a:ext cx="576580" cy="42672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29BC236-1DD9-17D1-F18A-C79D78DB4B4C}"/>
              </a:ext>
            </a:extLst>
          </p:cNvPr>
          <p:cNvSpPr txBox="1"/>
          <p:nvPr/>
        </p:nvSpPr>
        <p:spPr>
          <a:xfrm>
            <a:off x="8424994" y="4741902"/>
            <a:ext cx="894476" cy="369332"/>
          </a:xfrm>
          <a:prstGeom prst="rect">
            <a:avLst/>
          </a:prstGeom>
          <a:noFill/>
        </p:spPr>
        <p:txBody>
          <a:bodyPr wrap="none" rtlCol="0">
            <a:spAutoFit/>
          </a:bodyPr>
          <a:lstStyle/>
          <a:p>
            <a:r>
              <a:rPr lang="en-US" dirty="0"/>
              <a:t>Tailrace</a:t>
            </a:r>
          </a:p>
        </p:txBody>
      </p:sp>
      <p:sp>
        <p:nvSpPr>
          <p:cNvPr id="24" name="TextBox 23">
            <a:extLst>
              <a:ext uri="{FF2B5EF4-FFF2-40B4-BE49-F238E27FC236}">
                <a16:creationId xmlns:a16="http://schemas.microsoft.com/office/drawing/2014/main" id="{7C5E3779-5225-B7BE-E945-ED2F2E48A69E}"/>
              </a:ext>
            </a:extLst>
          </p:cNvPr>
          <p:cNvSpPr txBox="1"/>
          <p:nvPr/>
        </p:nvSpPr>
        <p:spPr>
          <a:xfrm>
            <a:off x="2825938" y="98471"/>
            <a:ext cx="6540124" cy="646331"/>
          </a:xfrm>
          <a:prstGeom prst="rect">
            <a:avLst/>
          </a:prstGeom>
          <a:noFill/>
        </p:spPr>
        <p:txBody>
          <a:bodyPr wrap="none" rtlCol="0">
            <a:spAutoFit/>
          </a:bodyPr>
          <a:lstStyle/>
          <a:p>
            <a:r>
              <a:rPr lang="en-US" sz="3600" dirty="0"/>
              <a:t>Sensor fish deployed: March 2023</a:t>
            </a:r>
          </a:p>
        </p:txBody>
      </p:sp>
      <p:sp>
        <p:nvSpPr>
          <p:cNvPr id="2" name="TextBox 1">
            <a:extLst>
              <a:ext uri="{FF2B5EF4-FFF2-40B4-BE49-F238E27FC236}">
                <a16:creationId xmlns:a16="http://schemas.microsoft.com/office/drawing/2014/main" id="{F5753F9F-A088-0E78-47A7-0F6D4D0804A5}"/>
              </a:ext>
            </a:extLst>
          </p:cNvPr>
          <p:cNvSpPr txBox="1"/>
          <p:nvPr/>
        </p:nvSpPr>
        <p:spPr>
          <a:xfrm>
            <a:off x="91440" y="6390640"/>
            <a:ext cx="1724768" cy="369332"/>
          </a:xfrm>
          <a:prstGeom prst="rect">
            <a:avLst/>
          </a:prstGeom>
          <a:noFill/>
        </p:spPr>
        <p:txBody>
          <a:bodyPr wrap="none" rtlCol="0">
            <a:spAutoFit/>
          </a:bodyPr>
          <a:lstStyle/>
          <a:p>
            <a:r>
              <a:rPr lang="en-US" i="1" dirty="0"/>
              <a:t>Preliminary data</a:t>
            </a:r>
          </a:p>
        </p:txBody>
      </p:sp>
    </p:spTree>
    <p:extLst>
      <p:ext uri="{BB962C8B-B14F-4D97-AF65-F5344CB8AC3E}">
        <p14:creationId xmlns:p14="http://schemas.microsoft.com/office/powerpoint/2010/main" val="419625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31392E5B-4EB4-A4B8-7CF4-360FA70FD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47" y="1496802"/>
            <a:ext cx="11774999" cy="4733614"/>
          </a:xfrm>
          <a:prstGeom prst="rect">
            <a:avLst/>
          </a:prstGeom>
        </p:spPr>
      </p:pic>
      <p:sp>
        <p:nvSpPr>
          <p:cNvPr id="8" name="TextBox 7">
            <a:extLst>
              <a:ext uri="{FF2B5EF4-FFF2-40B4-BE49-F238E27FC236}">
                <a16:creationId xmlns:a16="http://schemas.microsoft.com/office/drawing/2014/main" id="{BF710AF6-79F7-3CAD-F62D-1C9B5AFF451D}"/>
              </a:ext>
            </a:extLst>
          </p:cNvPr>
          <p:cNvSpPr txBox="1"/>
          <p:nvPr/>
        </p:nvSpPr>
        <p:spPr>
          <a:xfrm>
            <a:off x="1260509" y="576462"/>
            <a:ext cx="9670981" cy="523220"/>
          </a:xfrm>
          <a:prstGeom prst="rect">
            <a:avLst/>
          </a:prstGeom>
          <a:solidFill>
            <a:schemeClr val="bg2">
              <a:lumMod val="75000"/>
              <a:alpha val="77000"/>
            </a:schemeClr>
          </a:solidFill>
          <a:effectLst>
            <a:softEdge rad="63500"/>
          </a:effectLst>
        </p:spPr>
        <p:txBody>
          <a:bodyPr wrap="none" rtlCol="0">
            <a:spAutoFit/>
          </a:bodyPr>
          <a:lstStyle/>
          <a:p>
            <a:r>
              <a:rPr lang="en-US" sz="2800" u="sng" dirty="0">
                <a:effectLst>
                  <a:outerShdw blurRad="38100" dist="38100" dir="2700000" algn="tl">
                    <a:srgbClr val="000000">
                      <a:alpha val="43137"/>
                    </a:srgbClr>
                  </a:outerShdw>
                </a:effectLst>
              </a:rPr>
              <a:t>Historic</a:t>
            </a:r>
            <a:r>
              <a:rPr lang="en-US" sz="2800" dirty="0">
                <a:effectLst>
                  <a:outerShdw blurRad="38100" dist="38100" dir="2700000" algn="tl">
                    <a:srgbClr val="000000">
                      <a:alpha val="43137"/>
                    </a:srgbClr>
                  </a:outerShdw>
                </a:effectLst>
              </a:rPr>
              <a:t> conditions: withdrawal from hypolimnion when stratified</a:t>
            </a:r>
          </a:p>
        </p:txBody>
      </p:sp>
      <p:sp>
        <p:nvSpPr>
          <p:cNvPr id="10" name="Rectangle 9">
            <a:extLst>
              <a:ext uri="{FF2B5EF4-FFF2-40B4-BE49-F238E27FC236}">
                <a16:creationId xmlns:a16="http://schemas.microsoft.com/office/drawing/2014/main" id="{DD0726FF-6E41-303E-EC08-4497DD3D0400}"/>
              </a:ext>
            </a:extLst>
          </p:cNvPr>
          <p:cNvSpPr/>
          <p:nvPr/>
        </p:nvSpPr>
        <p:spPr>
          <a:xfrm>
            <a:off x="5671226" y="2451370"/>
            <a:ext cx="384242" cy="13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B0A9A0-02A6-8CD1-2825-5D356B76B28F}"/>
              </a:ext>
            </a:extLst>
          </p:cNvPr>
          <p:cNvSpPr/>
          <p:nvPr/>
        </p:nvSpPr>
        <p:spPr>
          <a:xfrm>
            <a:off x="2167431" y="2518756"/>
            <a:ext cx="3580820" cy="6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54E4C7A-C256-5165-A67E-AEF78B9A7C71}"/>
              </a:ext>
            </a:extLst>
          </p:cNvPr>
          <p:cNvGrpSpPr/>
          <p:nvPr/>
        </p:nvGrpSpPr>
        <p:grpSpPr>
          <a:xfrm>
            <a:off x="2252059" y="2553156"/>
            <a:ext cx="3700186" cy="3107987"/>
            <a:chOff x="5453309" y="2596229"/>
            <a:chExt cx="3700186" cy="3107987"/>
          </a:xfrm>
        </p:grpSpPr>
        <p:sp>
          <p:nvSpPr>
            <p:cNvPr id="3" name="Rectangle 2">
              <a:extLst>
                <a:ext uri="{FF2B5EF4-FFF2-40B4-BE49-F238E27FC236}">
                  <a16:creationId xmlns:a16="http://schemas.microsoft.com/office/drawing/2014/main" id="{6D6B9D29-A719-03C1-E14F-15C77BF98A68}"/>
                </a:ext>
              </a:extLst>
            </p:cNvPr>
            <p:cNvSpPr/>
            <p:nvPr/>
          </p:nvSpPr>
          <p:spPr>
            <a:xfrm>
              <a:off x="5453309" y="2596229"/>
              <a:ext cx="3700186" cy="3107987"/>
            </a:xfrm>
            <a:prstGeom prst="rect">
              <a:avLst/>
            </a:prstGeom>
            <a:gradFill flip="none" rotWithShape="1">
              <a:gsLst>
                <a:gs pos="0">
                  <a:srgbClr val="FF0000"/>
                </a:gs>
                <a:gs pos="18000">
                  <a:schemeClr val="accent4">
                    <a:lumMod val="45000"/>
                    <a:lumOff val="55000"/>
                  </a:schemeClr>
                </a:gs>
                <a:gs pos="47000">
                  <a:srgbClr val="00B0F0"/>
                </a:gs>
                <a:gs pos="100000">
                  <a:srgbClr val="0070C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Epilimnion</a:t>
              </a: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r>
                <a:rPr lang="en-US" sz="2800" dirty="0">
                  <a:solidFill>
                    <a:schemeClr val="tx1"/>
                  </a:solidFill>
                </a:rPr>
                <a:t>Hypolimnion</a:t>
              </a:r>
            </a:p>
          </p:txBody>
        </p:sp>
        <p:pic>
          <p:nvPicPr>
            <p:cNvPr id="4" name="Graphic 3" descr="Fish with solid fill">
              <a:extLst>
                <a:ext uri="{FF2B5EF4-FFF2-40B4-BE49-F238E27FC236}">
                  <a16:creationId xmlns:a16="http://schemas.microsoft.com/office/drawing/2014/main" id="{9561375F-8A3A-6736-17C0-EA3927A3FE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8251" y="2664493"/>
              <a:ext cx="455579" cy="455579"/>
            </a:xfrm>
            <a:prstGeom prst="rect">
              <a:avLst/>
            </a:prstGeom>
          </p:spPr>
        </p:pic>
        <p:pic>
          <p:nvPicPr>
            <p:cNvPr id="5" name="Graphic 4" descr="Fish with solid fill">
              <a:extLst>
                <a:ext uri="{FF2B5EF4-FFF2-40B4-BE49-F238E27FC236}">
                  <a16:creationId xmlns:a16="http://schemas.microsoft.com/office/drawing/2014/main" id="{5065E5DD-F292-2E23-AB91-3748A60A0C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1933" y="2664492"/>
              <a:ext cx="455579" cy="455579"/>
            </a:xfrm>
            <a:prstGeom prst="rect">
              <a:avLst/>
            </a:prstGeom>
          </p:spPr>
        </p:pic>
        <p:grpSp>
          <p:nvGrpSpPr>
            <p:cNvPr id="6" name="Group 5">
              <a:extLst>
                <a:ext uri="{FF2B5EF4-FFF2-40B4-BE49-F238E27FC236}">
                  <a16:creationId xmlns:a16="http://schemas.microsoft.com/office/drawing/2014/main" id="{9E19AB5C-417E-7088-A4E9-142CBE941978}"/>
                </a:ext>
              </a:extLst>
            </p:cNvPr>
            <p:cNvGrpSpPr/>
            <p:nvPr/>
          </p:nvGrpSpPr>
          <p:grpSpPr>
            <a:xfrm>
              <a:off x="5746897" y="4672358"/>
              <a:ext cx="455579" cy="455579"/>
              <a:chOff x="2375169" y="4238398"/>
              <a:chExt cx="455579" cy="455579"/>
            </a:xfrm>
          </p:grpSpPr>
          <p:pic>
            <p:nvPicPr>
              <p:cNvPr id="9" name="Graphic 8" descr="Fish with solid fill">
                <a:extLst>
                  <a:ext uri="{FF2B5EF4-FFF2-40B4-BE49-F238E27FC236}">
                    <a16:creationId xmlns:a16="http://schemas.microsoft.com/office/drawing/2014/main" id="{87BA6262-FE3F-640C-D24E-E6830B1572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75169" y="4238398"/>
                <a:ext cx="455579" cy="455579"/>
              </a:xfrm>
              <a:prstGeom prst="rect">
                <a:avLst/>
              </a:prstGeom>
            </p:spPr>
          </p:pic>
          <p:sp>
            <p:nvSpPr>
              <p:cNvPr id="21" name="Oval 20">
                <a:extLst>
                  <a:ext uri="{FF2B5EF4-FFF2-40B4-BE49-F238E27FC236}">
                    <a16:creationId xmlns:a16="http://schemas.microsoft.com/office/drawing/2014/main" id="{85D2BFB3-A8D1-4682-A509-67E90BCD0CA8}"/>
                  </a:ext>
                </a:extLst>
              </p:cNvPr>
              <p:cNvSpPr/>
              <p:nvPr/>
            </p:nvSpPr>
            <p:spPr>
              <a:xfrm>
                <a:off x="2375169" y="4296667"/>
                <a:ext cx="455579" cy="3580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2F4F1441-CF63-CB3B-87B6-CF3B8F546F6F}"/>
                  </a:ext>
                </a:extLst>
              </p:cNvPr>
              <p:cNvCxnSpPr>
                <a:cxnSpLocks/>
                <a:stCxn id="21" idx="3"/>
                <a:endCxn id="21" idx="7"/>
              </p:cNvCxnSpPr>
              <p:nvPr/>
            </p:nvCxnSpPr>
            <p:spPr>
              <a:xfrm flipV="1">
                <a:off x="2441887" y="4349098"/>
                <a:ext cx="322143" cy="2531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0CDA1BD7-0C11-2EBA-8A5B-F2A86F13EF9C}"/>
                </a:ext>
              </a:extLst>
            </p:cNvPr>
            <p:cNvGrpSpPr/>
            <p:nvPr/>
          </p:nvGrpSpPr>
          <p:grpSpPr>
            <a:xfrm>
              <a:off x="8520239" y="4671116"/>
              <a:ext cx="455579" cy="455579"/>
              <a:chOff x="2375169" y="4238398"/>
              <a:chExt cx="455579" cy="455579"/>
            </a:xfrm>
          </p:grpSpPr>
          <p:pic>
            <p:nvPicPr>
              <p:cNvPr id="25" name="Graphic 24" descr="Fish with solid fill">
                <a:extLst>
                  <a:ext uri="{FF2B5EF4-FFF2-40B4-BE49-F238E27FC236}">
                    <a16:creationId xmlns:a16="http://schemas.microsoft.com/office/drawing/2014/main" id="{1A3A7E85-FE6A-1949-D96B-48B1C75AD4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75169" y="4238398"/>
                <a:ext cx="455579" cy="455579"/>
              </a:xfrm>
              <a:prstGeom prst="rect">
                <a:avLst/>
              </a:prstGeom>
            </p:spPr>
          </p:pic>
          <p:sp>
            <p:nvSpPr>
              <p:cNvPr id="26" name="Oval 25">
                <a:extLst>
                  <a:ext uri="{FF2B5EF4-FFF2-40B4-BE49-F238E27FC236}">
                    <a16:creationId xmlns:a16="http://schemas.microsoft.com/office/drawing/2014/main" id="{1CE81288-1E79-27D1-419F-217646E193A2}"/>
                  </a:ext>
                </a:extLst>
              </p:cNvPr>
              <p:cNvSpPr/>
              <p:nvPr/>
            </p:nvSpPr>
            <p:spPr>
              <a:xfrm>
                <a:off x="2375169" y="4296667"/>
                <a:ext cx="455579" cy="3580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F6100779-92BC-9EC6-724C-4CC80A8BD51D}"/>
                  </a:ext>
                </a:extLst>
              </p:cNvPr>
              <p:cNvCxnSpPr>
                <a:cxnSpLocks/>
                <a:stCxn id="26" idx="3"/>
                <a:endCxn id="26" idx="7"/>
              </p:cNvCxnSpPr>
              <p:nvPr/>
            </p:nvCxnSpPr>
            <p:spPr>
              <a:xfrm flipV="1">
                <a:off x="2441887" y="4349098"/>
                <a:ext cx="322143" cy="2531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 name="Arrow: Right 13">
            <a:extLst>
              <a:ext uri="{FF2B5EF4-FFF2-40B4-BE49-F238E27FC236}">
                <a16:creationId xmlns:a16="http://schemas.microsoft.com/office/drawing/2014/main" id="{969F13E8-4F07-4EE9-BF64-DA83735DFE2A}"/>
              </a:ext>
            </a:extLst>
          </p:cNvPr>
          <p:cNvSpPr/>
          <p:nvPr/>
        </p:nvSpPr>
        <p:spPr>
          <a:xfrm>
            <a:off x="4719673" y="3542125"/>
            <a:ext cx="1232572" cy="33636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flow</a:t>
            </a:r>
          </a:p>
        </p:txBody>
      </p:sp>
    </p:spTree>
    <p:extLst>
      <p:ext uri="{BB962C8B-B14F-4D97-AF65-F5344CB8AC3E}">
        <p14:creationId xmlns:p14="http://schemas.microsoft.com/office/powerpoint/2010/main" val="812212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703D32-D853-453B-10BC-30D1CB57E664}"/>
              </a:ext>
            </a:extLst>
          </p:cNvPr>
          <p:cNvSpPr txBox="1"/>
          <p:nvPr/>
        </p:nvSpPr>
        <p:spPr>
          <a:xfrm>
            <a:off x="4393482" y="866722"/>
            <a:ext cx="3927998" cy="523220"/>
          </a:xfrm>
          <a:prstGeom prst="rect">
            <a:avLst/>
          </a:prstGeom>
          <a:noFill/>
        </p:spPr>
        <p:txBody>
          <a:bodyPr wrap="none" rtlCol="0">
            <a:spAutoFit/>
          </a:bodyPr>
          <a:lstStyle/>
          <a:p>
            <a:r>
              <a:rPr lang="en-US" sz="2800" dirty="0"/>
              <a:t>Typical acceleration curve</a:t>
            </a:r>
          </a:p>
        </p:txBody>
      </p:sp>
      <p:pic>
        <p:nvPicPr>
          <p:cNvPr id="3" name="Picture 2">
            <a:extLst>
              <a:ext uri="{FF2B5EF4-FFF2-40B4-BE49-F238E27FC236}">
                <a16:creationId xmlns:a16="http://schemas.microsoft.com/office/drawing/2014/main" id="{0396E724-092E-7535-6C76-DBF4B0F47F49}"/>
              </a:ext>
            </a:extLst>
          </p:cNvPr>
          <p:cNvPicPr>
            <a:picLocks noChangeAspect="1"/>
          </p:cNvPicPr>
          <p:nvPr/>
        </p:nvPicPr>
        <p:blipFill>
          <a:blip r:embed="rId3"/>
          <a:stretch>
            <a:fillRect/>
          </a:stretch>
        </p:blipFill>
        <p:spPr>
          <a:xfrm>
            <a:off x="1992586" y="1336040"/>
            <a:ext cx="8206827" cy="5486400"/>
          </a:xfrm>
          <a:prstGeom prst="rect">
            <a:avLst/>
          </a:prstGeom>
        </p:spPr>
      </p:pic>
      <p:cxnSp>
        <p:nvCxnSpPr>
          <p:cNvPr id="4" name="Straight Arrow Connector 3">
            <a:extLst>
              <a:ext uri="{FF2B5EF4-FFF2-40B4-BE49-F238E27FC236}">
                <a16:creationId xmlns:a16="http://schemas.microsoft.com/office/drawing/2014/main" id="{458B06F5-6B3C-EDC7-BEA3-0B9D2EF947C3}"/>
              </a:ext>
            </a:extLst>
          </p:cNvPr>
          <p:cNvCxnSpPr/>
          <p:nvPr/>
        </p:nvCxnSpPr>
        <p:spPr>
          <a:xfrm flipH="1">
            <a:off x="7843520" y="3393440"/>
            <a:ext cx="909320" cy="42672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A9BCB43-2ED5-FE03-FE40-B3A1FF30912F}"/>
              </a:ext>
            </a:extLst>
          </p:cNvPr>
          <p:cNvSpPr txBox="1"/>
          <p:nvPr/>
        </p:nvSpPr>
        <p:spPr>
          <a:xfrm>
            <a:off x="8679221" y="3152140"/>
            <a:ext cx="1553630" cy="369332"/>
          </a:xfrm>
          <a:prstGeom prst="rect">
            <a:avLst/>
          </a:prstGeom>
          <a:noFill/>
        </p:spPr>
        <p:txBody>
          <a:bodyPr wrap="none" rtlCol="0">
            <a:spAutoFit/>
          </a:bodyPr>
          <a:lstStyle/>
          <a:p>
            <a:r>
              <a:rPr lang="en-US" dirty="0"/>
              <a:t>Exiting turbine</a:t>
            </a:r>
          </a:p>
        </p:txBody>
      </p:sp>
      <p:sp>
        <p:nvSpPr>
          <p:cNvPr id="7" name="TextBox 6">
            <a:extLst>
              <a:ext uri="{FF2B5EF4-FFF2-40B4-BE49-F238E27FC236}">
                <a16:creationId xmlns:a16="http://schemas.microsoft.com/office/drawing/2014/main" id="{5430D881-4B13-B38A-72D5-AA8CD4884CEF}"/>
              </a:ext>
            </a:extLst>
          </p:cNvPr>
          <p:cNvSpPr txBox="1"/>
          <p:nvPr/>
        </p:nvSpPr>
        <p:spPr>
          <a:xfrm>
            <a:off x="2825938" y="98471"/>
            <a:ext cx="6540124" cy="646331"/>
          </a:xfrm>
          <a:prstGeom prst="rect">
            <a:avLst/>
          </a:prstGeom>
          <a:noFill/>
        </p:spPr>
        <p:txBody>
          <a:bodyPr wrap="none" rtlCol="0">
            <a:spAutoFit/>
          </a:bodyPr>
          <a:lstStyle/>
          <a:p>
            <a:r>
              <a:rPr lang="en-US" sz="3600" dirty="0"/>
              <a:t>Sensor fish deployed: March 2023</a:t>
            </a:r>
          </a:p>
        </p:txBody>
      </p:sp>
      <p:sp>
        <p:nvSpPr>
          <p:cNvPr id="2" name="TextBox 1">
            <a:extLst>
              <a:ext uri="{FF2B5EF4-FFF2-40B4-BE49-F238E27FC236}">
                <a16:creationId xmlns:a16="http://schemas.microsoft.com/office/drawing/2014/main" id="{D087130F-970B-DCF2-31F7-C9BADF2891B1}"/>
              </a:ext>
            </a:extLst>
          </p:cNvPr>
          <p:cNvSpPr txBox="1"/>
          <p:nvPr/>
        </p:nvSpPr>
        <p:spPr>
          <a:xfrm>
            <a:off x="91440" y="6390640"/>
            <a:ext cx="1724768" cy="369332"/>
          </a:xfrm>
          <a:prstGeom prst="rect">
            <a:avLst/>
          </a:prstGeom>
          <a:noFill/>
        </p:spPr>
        <p:txBody>
          <a:bodyPr wrap="none" rtlCol="0">
            <a:spAutoFit/>
          </a:bodyPr>
          <a:lstStyle/>
          <a:p>
            <a:r>
              <a:rPr lang="en-US" i="1" dirty="0"/>
              <a:t>Preliminary data</a:t>
            </a:r>
          </a:p>
        </p:txBody>
      </p:sp>
    </p:spTree>
    <p:extLst>
      <p:ext uri="{BB962C8B-B14F-4D97-AF65-F5344CB8AC3E}">
        <p14:creationId xmlns:p14="http://schemas.microsoft.com/office/powerpoint/2010/main" val="1208979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703D32-D853-453B-10BC-30D1CB57E664}"/>
              </a:ext>
            </a:extLst>
          </p:cNvPr>
          <p:cNvSpPr txBox="1"/>
          <p:nvPr/>
        </p:nvSpPr>
        <p:spPr>
          <a:xfrm>
            <a:off x="4459846" y="866722"/>
            <a:ext cx="3272306" cy="523220"/>
          </a:xfrm>
          <a:prstGeom prst="rect">
            <a:avLst/>
          </a:prstGeom>
          <a:noFill/>
        </p:spPr>
        <p:txBody>
          <a:bodyPr wrap="none" rtlCol="0">
            <a:spAutoFit/>
          </a:bodyPr>
          <a:lstStyle/>
          <a:p>
            <a:r>
              <a:rPr lang="en-US" sz="2800" dirty="0"/>
              <a:t>One second of action</a:t>
            </a:r>
          </a:p>
        </p:txBody>
      </p:sp>
      <p:pic>
        <p:nvPicPr>
          <p:cNvPr id="6" name="Picture 5">
            <a:extLst>
              <a:ext uri="{FF2B5EF4-FFF2-40B4-BE49-F238E27FC236}">
                <a16:creationId xmlns:a16="http://schemas.microsoft.com/office/drawing/2014/main" id="{293872E9-A49D-9EC8-16B7-63EA19FCACDB}"/>
              </a:ext>
            </a:extLst>
          </p:cNvPr>
          <p:cNvPicPr>
            <a:picLocks noChangeAspect="1"/>
          </p:cNvPicPr>
          <p:nvPr/>
        </p:nvPicPr>
        <p:blipFill>
          <a:blip r:embed="rId3"/>
          <a:stretch>
            <a:fillRect/>
          </a:stretch>
        </p:blipFill>
        <p:spPr>
          <a:xfrm>
            <a:off x="1992586" y="1371600"/>
            <a:ext cx="8206827" cy="5486400"/>
          </a:xfrm>
          <a:prstGeom prst="rect">
            <a:avLst/>
          </a:prstGeom>
        </p:spPr>
      </p:pic>
      <p:cxnSp>
        <p:nvCxnSpPr>
          <p:cNvPr id="7" name="Straight Arrow Connector 6">
            <a:extLst>
              <a:ext uri="{FF2B5EF4-FFF2-40B4-BE49-F238E27FC236}">
                <a16:creationId xmlns:a16="http://schemas.microsoft.com/office/drawing/2014/main" id="{9A46AE5F-320C-962D-9AF6-8565FDABE6E7}"/>
              </a:ext>
            </a:extLst>
          </p:cNvPr>
          <p:cNvCxnSpPr/>
          <p:nvPr/>
        </p:nvCxnSpPr>
        <p:spPr>
          <a:xfrm flipH="1">
            <a:off x="7086600" y="3444240"/>
            <a:ext cx="909320" cy="42672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9D4A0E-9801-A1DC-E7A6-CF99F7ACC2FF}"/>
              </a:ext>
            </a:extLst>
          </p:cNvPr>
          <p:cNvSpPr txBox="1"/>
          <p:nvPr/>
        </p:nvSpPr>
        <p:spPr>
          <a:xfrm>
            <a:off x="7922301" y="3202940"/>
            <a:ext cx="1553630" cy="369332"/>
          </a:xfrm>
          <a:prstGeom prst="rect">
            <a:avLst/>
          </a:prstGeom>
          <a:noFill/>
        </p:spPr>
        <p:txBody>
          <a:bodyPr wrap="none" rtlCol="0">
            <a:spAutoFit/>
          </a:bodyPr>
          <a:lstStyle/>
          <a:p>
            <a:r>
              <a:rPr lang="en-US" dirty="0"/>
              <a:t>Exiting turbine</a:t>
            </a:r>
          </a:p>
        </p:txBody>
      </p:sp>
      <p:sp>
        <p:nvSpPr>
          <p:cNvPr id="9" name="TextBox 8">
            <a:extLst>
              <a:ext uri="{FF2B5EF4-FFF2-40B4-BE49-F238E27FC236}">
                <a16:creationId xmlns:a16="http://schemas.microsoft.com/office/drawing/2014/main" id="{8D37E372-BE7A-08E4-7360-7C0CA66676E0}"/>
              </a:ext>
            </a:extLst>
          </p:cNvPr>
          <p:cNvSpPr txBox="1"/>
          <p:nvPr/>
        </p:nvSpPr>
        <p:spPr>
          <a:xfrm>
            <a:off x="2825938" y="98471"/>
            <a:ext cx="6540124" cy="646331"/>
          </a:xfrm>
          <a:prstGeom prst="rect">
            <a:avLst/>
          </a:prstGeom>
          <a:noFill/>
        </p:spPr>
        <p:txBody>
          <a:bodyPr wrap="none" rtlCol="0">
            <a:spAutoFit/>
          </a:bodyPr>
          <a:lstStyle/>
          <a:p>
            <a:r>
              <a:rPr lang="en-US" sz="3600" dirty="0"/>
              <a:t>Sensor fish deployed: March 2023</a:t>
            </a:r>
          </a:p>
        </p:txBody>
      </p:sp>
      <p:sp>
        <p:nvSpPr>
          <p:cNvPr id="2" name="TextBox 1">
            <a:extLst>
              <a:ext uri="{FF2B5EF4-FFF2-40B4-BE49-F238E27FC236}">
                <a16:creationId xmlns:a16="http://schemas.microsoft.com/office/drawing/2014/main" id="{FA35DA78-DA6A-BBED-3778-3F71189CCE3A}"/>
              </a:ext>
            </a:extLst>
          </p:cNvPr>
          <p:cNvSpPr txBox="1"/>
          <p:nvPr/>
        </p:nvSpPr>
        <p:spPr>
          <a:xfrm>
            <a:off x="91440" y="6390640"/>
            <a:ext cx="1724768" cy="369332"/>
          </a:xfrm>
          <a:prstGeom prst="rect">
            <a:avLst/>
          </a:prstGeom>
          <a:noFill/>
        </p:spPr>
        <p:txBody>
          <a:bodyPr wrap="none" rtlCol="0">
            <a:spAutoFit/>
          </a:bodyPr>
          <a:lstStyle/>
          <a:p>
            <a:r>
              <a:rPr lang="en-US" i="1" dirty="0"/>
              <a:t>Preliminary data</a:t>
            </a:r>
          </a:p>
        </p:txBody>
      </p:sp>
    </p:spTree>
    <p:extLst>
      <p:ext uri="{BB962C8B-B14F-4D97-AF65-F5344CB8AC3E}">
        <p14:creationId xmlns:p14="http://schemas.microsoft.com/office/powerpoint/2010/main" val="1677317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703D32-D853-453B-10BC-30D1CB57E664}"/>
              </a:ext>
            </a:extLst>
          </p:cNvPr>
          <p:cNvSpPr txBox="1"/>
          <p:nvPr/>
        </p:nvSpPr>
        <p:spPr>
          <a:xfrm>
            <a:off x="368823" y="1776125"/>
            <a:ext cx="11454354" cy="3108543"/>
          </a:xfrm>
          <a:prstGeom prst="rect">
            <a:avLst/>
          </a:prstGeom>
          <a:noFill/>
        </p:spPr>
        <p:txBody>
          <a:bodyPr wrap="none" rtlCol="0">
            <a:spAutoFit/>
          </a:bodyPr>
          <a:lstStyle/>
          <a:p>
            <a:r>
              <a:rPr lang="en-US" sz="2800" dirty="0"/>
              <a:t>Initial findings:</a:t>
            </a:r>
          </a:p>
          <a:p>
            <a:pPr marL="457200" indent="-457200">
              <a:buFont typeface="Arial" panose="020B0604020202020204" pitchFamily="34" charset="0"/>
              <a:buChar char="•"/>
            </a:pPr>
            <a:r>
              <a:rPr lang="en-US" sz="2800" dirty="0"/>
              <a:t>No evidence of turbine strikes</a:t>
            </a:r>
          </a:p>
          <a:p>
            <a:pPr marL="457200" indent="-457200">
              <a:buFont typeface="Arial" panose="020B0604020202020204" pitchFamily="34" charset="0"/>
              <a:buChar char="•"/>
            </a:pPr>
            <a:r>
              <a:rPr lang="en-US" sz="2800" dirty="0"/>
              <a:t>Acclimation pressure dependent upon depth of penstock (water level)</a:t>
            </a:r>
          </a:p>
          <a:p>
            <a:pPr marL="457200" indent="-457200">
              <a:buFont typeface="Arial" panose="020B0604020202020204" pitchFamily="34" charset="0"/>
              <a:buChar char="•"/>
            </a:pPr>
            <a:r>
              <a:rPr lang="en-US" sz="2800" dirty="0"/>
              <a:t>Gas bladder rupture likely </a:t>
            </a:r>
          </a:p>
          <a:p>
            <a:pPr marL="457200" indent="-457200">
              <a:buFont typeface="Arial" panose="020B0604020202020204" pitchFamily="34" charset="0"/>
              <a:buChar char="•"/>
            </a:pPr>
            <a:r>
              <a:rPr lang="en-US" sz="2800" dirty="0"/>
              <a:t>Embolism, hemorrhage, exophthalmia possible due to gas bladder rupture</a:t>
            </a:r>
          </a:p>
          <a:p>
            <a:pPr marL="457200" indent="-457200">
              <a:buFont typeface="Arial" panose="020B0604020202020204" pitchFamily="34" charset="0"/>
              <a:buChar char="•"/>
            </a:pPr>
            <a:r>
              <a:rPr lang="en-US" sz="2800" dirty="0"/>
              <a:t>Gas bubble disease unlikely (short time period, low dissolved gas)</a:t>
            </a:r>
          </a:p>
          <a:p>
            <a:pPr marL="457200" indent="-457200">
              <a:buFont typeface="Arial" panose="020B0604020202020204" pitchFamily="34" charset="0"/>
              <a:buChar char="•"/>
            </a:pPr>
            <a:endParaRPr lang="en-US" sz="2800" dirty="0"/>
          </a:p>
        </p:txBody>
      </p:sp>
      <p:sp>
        <p:nvSpPr>
          <p:cNvPr id="16" name="TextBox 15">
            <a:extLst>
              <a:ext uri="{FF2B5EF4-FFF2-40B4-BE49-F238E27FC236}">
                <a16:creationId xmlns:a16="http://schemas.microsoft.com/office/drawing/2014/main" id="{2BA506D1-FD2F-0BE8-E29E-5053B62EC435}"/>
              </a:ext>
            </a:extLst>
          </p:cNvPr>
          <p:cNvSpPr txBox="1"/>
          <p:nvPr/>
        </p:nvSpPr>
        <p:spPr>
          <a:xfrm>
            <a:off x="2825938" y="98471"/>
            <a:ext cx="6540124" cy="646331"/>
          </a:xfrm>
          <a:prstGeom prst="rect">
            <a:avLst/>
          </a:prstGeom>
          <a:noFill/>
        </p:spPr>
        <p:txBody>
          <a:bodyPr wrap="none" rtlCol="0">
            <a:spAutoFit/>
          </a:bodyPr>
          <a:lstStyle/>
          <a:p>
            <a:r>
              <a:rPr lang="en-US" sz="3600" dirty="0"/>
              <a:t>Sensor fish deployed: March 2023</a:t>
            </a:r>
          </a:p>
        </p:txBody>
      </p:sp>
      <p:sp>
        <p:nvSpPr>
          <p:cNvPr id="2" name="TextBox 1">
            <a:extLst>
              <a:ext uri="{FF2B5EF4-FFF2-40B4-BE49-F238E27FC236}">
                <a16:creationId xmlns:a16="http://schemas.microsoft.com/office/drawing/2014/main" id="{7F36AE27-AAF7-F64D-AC93-7364CA85B0DC}"/>
              </a:ext>
            </a:extLst>
          </p:cNvPr>
          <p:cNvSpPr txBox="1"/>
          <p:nvPr/>
        </p:nvSpPr>
        <p:spPr>
          <a:xfrm>
            <a:off x="91440" y="6390640"/>
            <a:ext cx="1724768" cy="369332"/>
          </a:xfrm>
          <a:prstGeom prst="rect">
            <a:avLst/>
          </a:prstGeom>
          <a:noFill/>
        </p:spPr>
        <p:txBody>
          <a:bodyPr wrap="none" rtlCol="0">
            <a:spAutoFit/>
          </a:bodyPr>
          <a:lstStyle/>
          <a:p>
            <a:r>
              <a:rPr lang="en-US" i="1" dirty="0"/>
              <a:t>Preliminary data</a:t>
            </a:r>
          </a:p>
        </p:txBody>
      </p:sp>
    </p:spTree>
    <p:extLst>
      <p:ext uri="{BB962C8B-B14F-4D97-AF65-F5344CB8AC3E}">
        <p14:creationId xmlns:p14="http://schemas.microsoft.com/office/powerpoint/2010/main" val="2873625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703D32-D853-453B-10BC-30D1CB57E664}"/>
              </a:ext>
            </a:extLst>
          </p:cNvPr>
          <p:cNvSpPr txBox="1"/>
          <p:nvPr/>
        </p:nvSpPr>
        <p:spPr>
          <a:xfrm>
            <a:off x="368824" y="1776125"/>
            <a:ext cx="11673360" cy="4401205"/>
          </a:xfrm>
          <a:prstGeom prst="rect">
            <a:avLst/>
          </a:prstGeom>
          <a:noFill/>
        </p:spPr>
        <p:txBody>
          <a:bodyPr wrap="square" rtlCol="0">
            <a:spAutoFit/>
          </a:bodyPr>
          <a:lstStyle/>
          <a:p>
            <a:r>
              <a:rPr lang="en-US" sz="2800" dirty="0"/>
              <a:t>Initial findings:</a:t>
            </a:r>
          </a:p>
          <a:p>
            <a:pPr marL="457200" indent="-457200">
              <a:buFont typeface="Arial" panose="020B0604020202020204" pitchFamily="34" charset="0"/>
              <a:buChar char="•"/>
            </a:pPr>
            <a:r>
              <a:rPr lang="en-US" sz="2800" dirty="0"/>
              <a:t>No evidence of turbine strikes</a:t>
            </a:r>
          </a:p>
          <a:p>
            <a:pPr marL="457200" indent="-457200">
              <a:buFont typeface="Arial" panose="020B0604020202020204" pitchFamily="34" charset="0"/>
              <a:buChar char="•"/>
            </a:pPr>
            <a:r>
              <a:rPr lang="en-US" sz="2800" dirty="0"/>
              <a:t>Acclimation pressure dependent upon depth of penstock</a:t>
            </a:r>
          </a:p>
          <a:p>
            <a:pPr marL="457200" indent="-457200">
              <a:buFont typeface="Arial" panose="020B0604020202020204" pitchFamily="34" charset="0"/>
              <a:buChar char="•"/>
            </a:pPr>
            <a:r>
              <a:rPr lang="en-US" sz="2800" dirty="0"/>
              <a:t>Gas bladder rupture likely </a:t>
            </a:r>
          </a:p>
          <a:p>
            <a:pPr marL="457200" indent="-457200">
              <a:buFont typeface="Arial" panose="020B0604020202020204" pitchFamily="34" charset="0"/>
              <a:buChar char="•"/>
            </a:pPr>
            <a:r>
              <a:rPr lang="en-US" sz="2800" dirty="0"/>
              <a:t>Embolism, hemorrhage, exophthalmia possible due to gas bladder rupture</a:t>
            </a:r>
          </a:p>
          <a:p>
            <a:pPr marL="457200" indent="-457200">
              <a:buFont typeface="Arial" panose="020B0604020202020204" pitchFamily="34" charset="0"/>
              <a:buChar char="•"/>
            </a:pPr>
            <a:r>
              <a:rPr lang="en-US" sz="2800" dirty="0"/>
              <a:t>Gas bubble disease unlikely (short time period, low dissolved gas in forebay)</a:t>
            </a:r>
          </a:p>
          <a:p>
            <a:pPr marL="457200" indent="-457200">
              <a:buFont typeface="Arial" panose="020B0604020202020204" pitchFamily="34" charset="0"/>
              <a:buChar char="•"/>
            </a:pPr>
            <a:endParaRPr lang="en-US" sz="2800" dirty="0"/>
          </a:p>
          <a:p>
            <a:r>
              <a:rPr lang="en-US" sz="2800" dirty="0"/>
              <a:t>Injury/mortality appear linked to change in pressures – no significant effects from turbine passage per se </a:t>
            </a:r>
          </a:p>
          <a:p>
            <a:endParaRPr lang="en-US" sz="2800" dirty="0"/>
          </a:p>
        </p:txBody>
      </p:sp>
      <p:sp>
        <p:nvSpPr>
          <p:cNvPr id="16" name="TextBox 15">
            <a:extLst>
              <a:ext uri="{FF2B5EF4-FFF2-40B4-BE49-F238E27FC236}">
                <a16:creationId xmlns:a16="http://schemas.microsoft.com/office/drawing/2014/main" id="{2BA506D1-FD2F-0BE8-E29E-5053B62EC435}"/>
              </a:ext>
            </a:extLst>
          </p:cNvPr>
          <p:cNvSpPr txBox="1"/>
          <p:nvPr/>
        </p:nvSpPr>
        <p:spPr>
          <a:xfrm>
            <a:off x="2825938" y="98471"/>
            <a:ext cx="6540124" cy="646331"/>
          </a:xfrm>
          <a:prstGeom prst="rect">
            <a:avLst/>
          </a:prstGeom>
          <a:noFill/>
        </p:spPr>
        <p:txBody>
          <a:bodyPr wrap="none" rtlCol="0">
            <a:spAutoFit/>
          </a:bodyPr>
          <a:lstStyle/>
          <a:p>
            <a:r>
              <a:rPr lang="en-US" sz="3600" dirty="0"/>
              <a:t>Sensor fish deployed: March 2023</a:t>
            </a:r>
          </a:p>
        </p:txBody>
      </p:sp>
      <p:sp>
        <p:nvSpPr>
          <p:cNvPr id="2" name="TextBox 1">
            <a:extLst>
              <a:ext uri="{FF2B5EF4-FFF2-40B4-BE49-F238E27FC236}">
                <a16:creationId xmlns:a16="http://schemas.microsoft.com/office/drawing/2014/main" id="{B38BF599-6C2E-FF9F-C050-80DA26F63724}"/>
              </a:ext>
            </a:extLst>
          </p:cNvPr>
          <p:cNvSpPr txBox="1"/>
          <p:nvPr/>
        </p:nvSpPr>
        <p:spPr>
          <a:xfrm>
            <a:off x="91440" y="6390640"/>
            <a:ext cx="1724768" cy="369332"/>
          </a:xfrm>
          <a:prstGeom prst="rect">
            <a:avLst/>
          </a:prstGeom>
          <a:noFill/>
        </p:spPr>
        <p:txBody>
          <a:bodyPr wrap="none" rtlCol="0">
            <a:spAutoFit/>
          </a:bodyPr>
          <a:lstStyle/>
          <a:p>
            <a:r>
              <a:rPr lang="en-US" i="1" dirty="0"/>
              <a:t>Preliminary data</a:t>
            </a:r>
          </a:p>
        </p:txBody>
      </p:sp>
    </p:spTree>
    <p:extLst>
      <p:ext uri="{BB962C8B-B14F-4D97-AF65-F5344CB8AC3E}">
        <p14:creationId xmlns:p14="http://schemas.microsoft.com/office/powerpoint/2010/main" val="407873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703D32-D853-453B-10BC-30D1CB57E664}"/>
              </a:ext>
            </a:extLst>
          </p:cNvPr>
          <p:cNvSpPr txBox="1"/>
          <p:nvPr/>
        </p:nvSpPr>
        <p:spPr>
          <a:xfrm>
            <a:off x="653303" y="1232565"/>
            <a:ext cx="9760044" cy="4832092"/>
          </a:xfrm>
          <a:prstGeom prst="rect">
            <a:avLst/>
          </a:prstGeom>
          <a:noFill/>
        </p:spPr>
        <p:txBody>
          <a:bodyPr wrap="none" rtlCol="0">
            <a:spAutoFit/>
          </a:bodyPr>
          <a:lstStyle/>
          <a:p>
            <a:r>
              <a:rPr lang="en-US" sz="2800" dirty="0"/>
              <a:t>Boyle’s Law</a:t>
            </a:r>
          </a:p>
          <a:p>
            <a:pPr marL="914400" lvl="1" indent="-457200">
              <a:buFont typeface="Arial" panose="020B0604020202020204" pitchFamily="34" charset="0"/>
              <a:buChar char="•"/>
            </a:pPr>
            <a:r>
              <a:rPr lang="en-US" sz="2800" dirty="0"/>
              <a:t>P</a:t>
            </a:r>
            <a:r>
              <a:rPr lang="en-US" sz="2800" baseline="-25000" dirty="0"/>
              <a:t>1</a:t>
            </a:r>
            <a:r>
              <a:rPr lang="en-US" sz="2800" dirty="0"/>
              <a:t>V</a:t>
            </a:r>
            <a:r>
              <a:rPr lang="en-US" sz="2800" baseline="-25000" dirty="0"/>
              <a:t>1</a:t>
            </a:r>
            <a:r>
              <a:rPr lang="en-US" sz="2800" dirty="0"/>
              <a:t>=P</a:t>
            </a:r>
            <a:r>
              <a:rPr lang="en-US" sz="2800" baseline="-25000" dirty="0"/>
              <a:t>2</a:t>
            </a:r>
            <a:r>
              <a:rPr lang="en-US" sz="2800" dirty="0"/>
              <a:t>V</a:t>
            </a:r>
            <a:r>
              <a:rPr lang="en-US" sz="2800" baseline="-25000" dirty="0"/>
              <a:t>2</a:t>
            </a:r>
          </a:p>
          <a:p>
            <a:pPr marL="914400" lvl="1" indent="-457200">
              <a:buFont typeface="Arial" panose="020B0604020202020204" pitchFamily="34" charset="0"/>
              <a:buChar char="•"/>
            </a:pPr>
            <a:r>
              <a:rPr lang="en-US" sz="2800" dirty="0"/>
              <a:t>V</a:t>
            </a:r>
            <a:r>
              <a:rPr lang="en-US" sz="2800" baseline="-25000" dirty="0"/>
              <a:t>2</a:t>
            </a:r>
            <a:r>
              <a:rPr lang="en-US" sz="2800" dirty="0"/>
              <a:t> = P</a:t>
            </a:r>
            <a:r>
              <a:rPr lang="en-US" sz="2800" baseline="-25000" dirty="0"/>
              <a:t>1</a:t>
            </a:r>
            <a:r>
              <a:rPr lang="en-US" sz="2800" dirty="0"/>
              <a:t>V</a:t>
            </a:r>
            <a:r>
              <a:rPr lang="en-US" sz="2800" baseline="-25000" dirty="0"/>
              <a:t>1</a:t>
            </a:r>
            <a:r>
              <a:rPr lang="en-US" sz="2800" dirty="0"/>
              <a:t>/P</a:t>
            </a:r>
            <a:r>
              <a:rPr lang="en-US" sz="2800" baseline="-25000" dirty="0"/>
              <a:t>2</a:t>
            </a:r>
          </a:p>
          <a:p>
            <a:pPr marL="914400" lvl="1" indent="-457200">
              <a:buFont typeface="Arial" panose="020B0604020202020204" pitchFamily="34" charset="0"/>
              <a:buChar char="•"/>
            </a:pPr>
            <a:r>
              <a:rPr lang="en-US" sz="2800" dirty="0"/>
              <a:t>Acclimation pressure at penstock intake = P</a:t>
            </a:r>
            <a:r>
              <a:rPr lang="en-US" sz="2800" baseline="-25000" dirty="0"/>
              <a:t>1</a:t>
            </a:r>
            <a:r>
              <a:rPr lang="en-US" sz="2800" dirty="0"/>
              <a:t> = 237 kPa</a:t>
            </a:r>
          </a:p>
          <a:p>
            <a:pPr marL="914400" lvl="1" indent="-457200">
              <a:buFont typeface="Arial" panose="020B0604020202020204" pitchFamily="34" charset="0"/>
              <a:buChar char="•"/>
            </a:pPr>
            <a:r>
              <a:rPr lang="en-US" sz="2800" dirty="0"/>
              <a:t>Median nadir pressure = P</a:t>
            </a:r>
            <a:r>
              <a:rPr lang="en-US" sz="2800" baseline="-25000" dirty="0"/>
              <a:t>2</a:t>
            </a:r>
            <a:r>
              <a:rPr lang="en-US" sz="2800" dirty="0"/>
              <a:t> = 36 kPa (atmospheric = 98 kPa)</a:t>
            </a:r>
          </a:p>
          <a:p>
            <a:pPr marL="914400" lvl="1" indent="-457200">
              <a:buFont typeface="Arial" panose="020B0604020202020204" pitchFamily="34" charset="0"/>
              <a:buChar char="•"/>
            </a:pPr>
            <a:r>
              <a:rPr lang="en-US" sz="2800" dirty="0"/>
              <a:t>V</a:t>
            </a:r>
            <a:r>
              <a:rPr lang="en-US" sz="2800" baseline="-25000" dirty="0"/>
              <a:t>2</a:t>
            </a:r>
            <a:r>
              <a:rPr lang="en-US" sz="2800" dirty="0"/>
              <a:t> = 237(1)/36 = 6.6 (gas bladder expands 6.6x)</a:t>
            </a:r>
          </a:p>
          <a:p>
            <a:pPr marL="914400" lvl="1" indent="-457200">
              <a:buFont typeface="Arial" panose="020B0604020202020204" pitchFamily="34" charset="0"/>
              <a:buChar char="•"/>
            </a:pPr>
            <a:r>
              <a:rPr lang="en-US" sz="2800" dirty="0"/>
              <a:t>From literature:</a:t>
            </a:r>
          </a:p>
          <a:p>
            <a:pPr marL="1371600" lvl="2" indent="-457200">
              <a:buFont typeface="Arial" panose="020B0604020202020204" pitchFamily="34" charset="0"/>
              <a:buChar char="•"/>
            </a:pPr>
            <a:r>
              <a:rPr lang="en-US" sz="2800" dirty="0"/>
              <a:t>Gas bladder rupture at 2-4x expansion</a:t>
            </a:r>
          </a:p>
          <a:p>
            <a:pPr marL="1371600" lvl="2" indent="-457200">
              <a:buFont typeface="Arial" panose="020B0604020202020204" pitchFamily="34" charset="0"/>
              <a:buChar char="•"/>
            </a:pPr>
            <a:r>
              <a:rPr lang="en-US" sz="2800" dirty="0"/>
              <a:t>84% mortality (Chinook Salmon)</a:t>
            </a:r>
          </a:p>
          <a:p>
            <a:pPr marL="1371600" lvl="2" indent="-457200">
              <a:buFont typeface="Arial" panose="020B0604020202020204" pitchFamily="34" charset="0"/>
              <a:buChar char="•"/>
            </a:pPr>
            <a:r>
              <a:rPr lang="en-US" sz="2800" dirty="0"/>
              <a:t>Physostomous vs physoclistous</a:t>
            </a:r>
          </a:p>
          <a:p>
            <a:pPr marL="1371600" lvl="2" indent="-457200">
              <a:buFont typeface="Arial" panose="020B0604020202020204" pitchFamily="34" charset="0"/>
              <a:buChar char="•"/>
            </a:pPr>
            <a:r>
              <a:rPr lang="en-US" sz="2800" dirty="0"/>
              <a:t>Life stage implication</a:t>
            </a:r>
          </a:p>
        </p:txBody>
      </p:sp>
      <p:sp>
        <p:nvSpPr>
          <p:cNvPr id="16" name="TextBox 15">
            <a:extLst>
              <a:ext uri="{FF2B5EF4-FFF2-40B4-BE49-F238E27FC236}">
                <a16:creationId xmlns:a16="http://schemas.microsoft.com/office/drawing/2014/main" id="{2BA506D1-FD2F-0BE8-E29E-5053B62EC435}"/>
              </a:ext>
            </a:extLst>
          </p:cNvPr>
          <p:cNvSpPr txBox="1"/>
          <p:nvPr/>
        </p:nvSpPr>
        <p:spPr>
          <a:xfrm>
            <a:off x="2825938" y="98471"/>
            <a:ext cx="6540124" cy="646331"/>
          </a:xfrm>
          <a:prstGeom prst="rect">
            <a:avLst/>
          </a:prstGeom>
          <a:noFill/>
        </p:spPr>
        <p:txBody>
          <a:bodyPr wrap="none" rtlCol="0">
            <a:spAutoFit/>
          </a:bodyPr>
          <a:lstStyle/>
          <a:p>
            <a:r>
              <a:rPr lang="en-US" sz="3600" dirty="0"/>
              <a:t>Sensor fish deployed: March 2023</a:t>
            </a:r>
          </a:p>
        </p:txBody>
      </p:sp>
      <p:sp>
        <p:nvSpPr>
          <p:cNvPr id="2" name="TextBox 1">
            <a:extLst>
              <a:ext uri="{FF2B5EF4-FFF2-40B4-BE49-F238E27FC236}">
                <a16:creationId xmlns:a16="http://schemas.microsoft.com/office/drawing/2014/main" id="{7C114C4F-89EA-222A-6FAB-20EC9B10EC5E}"/>
              </a:ext>
            </a:extLst>
          </p:cNvPr>
          <p:cNvSpPr txBox="1"/>
          <p:nvPr/>
        </p:nvSpPr>
        <p:spPr>
          <a:xfrm>
            <a:off x="91440" y="6390640"/>
            <a:ext cx="1724768" cy="369332"/>
          </a:xfrm>
          <a:prstGeom prst="rect">
            <a:avLst/>
          </a:prstGeom>
          <a:noFill/>
        </p:spPr>
        <p:txBody>
          <a:bodyPr wrap="none" rtlCol="0">
            <a:spAutoFit/>
          </a:bodyPr>
          <a:lstStyle/>
          <a:p>
            <a:r>
              <a:rPr lang="en-US" i="1" dirty="0"/>
              <a:t>Preliminary data</a:t>
            </a:r>
          </a:p>
        </p:txBody>
      </p:sp>
    </p:spTree>
    <p:extLst>
      <p:ext uri="{BB962C8B-B14F-4D97-AF65-F5344CB8AC3E}">
        <p14:creationId xmlns:p14="http://schemas.microsoft.com/office/powerpoint/2010/main" val="3675010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A26537-E376-08BB-A91B-24DB4D50E0E7}"/>
              </a:ext>
            </a:extLst>
          </p:cNvPr>
          <p:cNvSpPr txBox="1"/>
          <p:nvPr/>
        </p:nvSpPr>
        <p:spPr>
          <a:xfrm>
            <a:off x="4086604" y="169639"/>
            <a:ext cx="3698641" cy="646331"/>
          </a:xfrm>
          <a:prstGeom prst="rect">
            <a:avLst/>
          </a:prstGeom>
          <a:noFill/>
        </p:spPr>
        <p:txBody>
          <a:bodyPr wrap="none" rtlCol="0">
            <a:spAutoFit/>
          </a:bodyPr>
          <a:lstStyle/>
          <a:p>
            <a:r>
              <a:rPr lang="en-US" sz="3600" dirty="0"/>
              <a:t>Acoustic telemetry</a:t>
            </a:r>
          </a:p>
        </p:txBody>
      </p:sp>
      <p:sp>
        <p:nvSpPr>
          <p:cNvPr id="3" name="TextBox 2">
            <a:extLst>
              <a:ext uri="{FF2B5EF4-FFF2-40B4-BE49-F238E27FC236}">
                <a16:creationId xmlns:a16="http://schemas.microsoft.com/office/drawing/2014/main" id="{5844C17F-20E2-D712-06A4-477A9331A6A0}"/>
              </a:ext>
            </a:extLst>
          </p:cNvPr>
          <p:cNvSpPr txBox="1"/>
          <p:nvPr/>
        </p:nvSpPr>
        <p:spPr>
          <a:xfrm>
            <a:off x="1902967" y="815970"/>
            <a:ext cx="9393051"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Movement</a:t>
            </a:r>
          </a:p>
          <a:p>
            <a:pPr marL="457200" indent="-457200">
              <a:buFont typeface="Arial" panose="020B0604020202020204" pitchFamily="34" charset="0"/>
              <a:buChar char="•"/>
            </a:pPr>
            <a:r>
              <a:rPr lang="en-US" sz="2800" dirty="0"/>
              <a:t>Depth</a:t>
            </a:r>
          </a:p>
          <a:p>
            <a:pPr marL="457200" indent="-457200">
              <a:buFont typeface="Arial" panose="020B0604020202020204" pitchFamily="34" charset="0"/>
              <a:buChar char="•"/>
            </a:pPr>
            <a:r>
              <a:rPr lang="en-US" sz="2800" dirty="0"/>
              <a:t>30 fish implanted with ultrasonic transmitters October 2022</a:t>
            </a:r>
          </a:p>
          <a:p>
            <a:pPr marL="914400" lvl="1" indent="-457200">
              <a:buFont typeface="Arial" panose="020B0604020202020204" pitchFamily="34" charset="0"/>
              <a:buChar char="•"/>
            </a:pPr>
            <a:r>
              <a:rPr lang="en-US" sz="2800" dirty="0"/>
              <a:t>20 Smallmouth Bass</a:t>
            </a:r>
          </a:p>
          <a:p>
            <a:pPr marL="914400" lvl="1" indent="-457200">
              <a:buFont typeface="Arial" panose="020B0604020202020204" pitchFamily="34" charset="0"/>
              <a:buChar char="•"/>
            </a:pPr>
            <a:r>
              <a:rPr lang="en-US" sz="2800" dirty="0"/>
              <a:t>10 Channel Catfish</a:t>
            </a:r>
          </a:p>
        </p:txBody>
      </p:sp>
      <p:pic>
        <p:nvPicPr>
          <p:cNvPr id="4" name="Picture 3" descr="A picture containing person, blue&#10;&#10;Description automatically generated">
            <a:extLst>
              <a:ext uri="{FF2B5EF4-FFF2-40B4-BE49-F238E27FC236}">
                <a16:creationId xmlns:a16="http://schemas.microsoft.com/office/drawing/2014/main" id="{91284344-23C6-79C9-B03E-B560FAC26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1" y="3002280"/>
            <a:ext cx="4702967" cy="3527225"/>
          </a:xfrm>
          <a:prstGeom prst="rect">
            <a:avLst/>
          </a:prstGeom>
          <a:effectLst>
            <a:softEdge rad="63500"/>
          </a:effectLst>
        </p:spPr>
      </p:pic>
      <p:pic>
        <p:nvPicPr>
          <p:cNvPr id="5" name="Picture 4" descr="A person fishing in a river&#10;&#10;Description automatically generated with low confidence">
            <a:extLst>
              <a:ext uri="{FF2B5EF4-FFF2-40B4-BE49-F238E27FC236}">
                <a16:creationId xmlns:a16="http://schemas.microsoft.com/office/drawing/2014/main" id="{E5F667CB-D9F5-1C53-B880-AFC8B2A4AEE4}"/>
              </a:ext>
            </a:extLst>
          </p:cNvPr>
          <p:cNvPicPr>
            <a:picLocks noChangeAspect="1"/>
          </p:cNvPicPr>
          <p:nvPr/>
        </p:nvPicPr>
        <p:blipFill rotWithShape="1">
          <a:blip r:embed="rId4">
            <a:extLst>
              <a:ext uri="{28A0092B-C50C-407E-A947-70E740481C1C}">
                <a14:useLocalDpi xmlns:a14="http://schemas.microsoft.com/office/drawing/2010/main" val="0"/>
              </a:ext>
            </a:extLst>
          </a:blip>
          <a:srcRect r="26718"/>
          <a:stretch/>
        </p:blipFill>
        <p:spPr>
          <a:xfrm>
            <a:off x="4966230" y="3309355"/>
            <a:ext cx="3266527" cy="3343095"/>
          </a:xfrm>
          <a:prstGeom prst="rect">
            <a:avLst/>
          </a:prstGeom>
          <a:effectLst>
            <a:softEdge rad="63500"/>
          </a:effectLst>
        </p:spPr>
      </p:pic>
      <p:pic>
        <p:nvPicPr>
          <p:cNvPr id="6" name="Picture 5">
            <a:extLst>
              <a:ext uri="{FF2B5EF4-FFF2-40B4-BE49-F238E27FC236}">
                <a16:creationId xmlns:a16="http://schemas.microsoft.com/office/drawing/2014/main" id="{D6495BD2-C04A-79B3-733E-7A441DC69303}"/>
              </a:ext>
            </a:extLst>
          </p:cNvPr>
          <p:cNvPicPr>
            <a:picLocks noChangeAspect="1"/>
          </p:cNvPicPr>
          <p:nvPr/>
        </p:nvPicPr>
        <p:blipFill rotWithShape="1">
          <a:blip r:embed="rId5"/>
          <a:srcRect l="20259" t="9153" r="25494" b="8922"/>
          <a:stretch/>
        </p:blipFill>
        <p:spPr>
          <a:xfrm>
            <a:off x="8401978" y="3095767"/>
            <a:ext cx="3567267" cy="3762233"/>
          </a:xfrm>
          <a:prstGeom prst="rect">
            <a:avLst/>
          </a:prstGeom>
          <a:effectLst>
            <a:softEdge rad="63500"/>
          </a:effectLst>
        </p:spPr>
      </p:pic>
    </p:spTree>
    <p:extLst>
      <p:ext uri="{BB962C8B-B14F-4D97-AF65-F5344CB8AC3E}">
        <p14:creationId xmlns:p14="http://schemas.microsoft.com/office/powerpoint/2010/main" val="2898451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9CA666D-F500-175E-8E11-58D2E8B7E42F}"/>
              </a:ext>
            </a:extLst>
          </p:cNvPr>
          <p:cNvSpPr txBox="1"/>
          <p:nvPr/>
        </p:nvSpPr>
        <p:spPr>
          <a:xfrm>
            <a:off x="6350000" y="422030"/>
            <a:ext cx="4996473" cy="4832092"/>
          </a:xfrm>
          <a:prstGeom prst="rect">
            <a:avLst/>
          </a:prstGeom>
          <a:noFill/>
        </p:spPr>
        <p:txBody>
          <a:bodyPr wrap="square" rtlCol="0">
            <a:spAutoFit/>
          </a:bodyPr>
          <a:lstStyle/>
          <a:p>
            <a:r>
              <a:rPr lang="en-US" sz="2800" dirty="0"/>
              <a:t>Acoustic telemetry</a:t>
            </a:r>
          </a:p>
          <a:p>
            <a:endParaRPr lang="en-US" sz="2800" dirty="0"/>
          </a:p>
          <a:p>
            <a:r>
              <a:rPr lang="en-US" sz="2800" dirty="0"/>
              <a:t>Where have the 30 fish traveled?</a:t>
            </a:r>
          </a:p>
          <a:p>
            <a:pPr marL="457200" indent="-457200">
              <a:buFont typeface="Arial" panose="020B0604020202020204" pitchFamily="34" charset="0"/>
              <a:buChar char="•"/>
            </a:pPr>
            <a:endParaRPr lang="en-US" sz="2800" dirty="0"/>
          </a:p>
          <a:p>
            <a:r>
              <a:rPr lang="en-US" sz="2800" dirty="0"/>
              <a:t>Unique fish detections higher near Wahweap, zero detected at dam</a:t>
            </a:r>
          </a:p>
          <a:p>
            <a:endParaRPr lang="en-US" sz="2800" dirty="0"/>
          </a:p>
          <a:p>
            <a:r>
              <a:rPr lang="en-US" sz="2800" dirty="0"/>
              <a:t>Expectation: fish will move into forebay as water warms and epilimnion forms</a:t>
            </a:r>
          </a:p>
        </p:txBody>
      </p:sp>
      <p:grpSp>
        <p:nvGrpSpPr>
          <p:cNvPr id="15" name="Group 14">
            <a:extLst>
              <a:ext uri="{FF2B5EF4-FFF2-40B4-BE49-F238E27FC236}">
                <a16:creationId xmlns:a16="http://schemas.microsoft.com/office/drawing/2014/main" id="{85CB30B8-1002-A0DC-39E7-501DFC4520A8}"/>
              </a:ext>
            </a:extLst>
          </p:cNvPr>
          <p:cNvGrpSpPr/>
          <p:nvPr/>
        </p:nvGrpSpPr>
        <p:grpSpPr>
          <a:xfrm>
            <a:off x="723330" y="0"/>
            <a:ext cx="4852540" cy="6858000"/>
            <a:chOff x="3669730" y="0"/>
            <a:chExt cx="4852540" cy="6858000"/>
          </a:xfrm>
        </p:grpSpPr>
        <p:pic>
          <p:nvPicPr>
            <p:cNvPr id="16" name="Picture 15">
              <a:extLst>
                <a:ext uri="{FF2B5EF4-FFF2-40B4-BE49-F238E27FC236}">
                  <a16:creationId xmlns:a16="http://schemas.microsoft.com/office/drawing/2014/main" id="{4A2FBE5F-3804-530F-D5DB-7B9D7E6A6EFE}"/>
                </a:ext>
              </a:extLst>
            </p:cNvPr>
            <p:cNvPicPr>
              <a:picLocks noChangeAspect="1"/>
            </p:cNvPicPr>
            <p:nvPr/>
          </p:nvPicPr>
          <p:blipFill>
            <a:blip r:embed="rId3"/>
            <a:stretch>
              <a:fillRect/>
            </a:stretch>
          </p:blipFill>
          <p:spPr>
            <a:xfrm>
              <a:off x="3669730" y="0"/>
              <a:ext cx="4852540" cy="6858000"/>
            </a:xfrm>
            <a:prstGeom prst="rect">
              <a:avLst/>
            </a:prstGeom>
          </p:spPr>
        </p:pic>
        <p:sp>
          <p:nvSpPr>
            <p:cNvPr id="17" name="TextBox 16">
              <a:extLst>
                <a:ext uri="{FF2B5EF4-FFF2-40B4-BE49-F238E27FC236}">
                  <a16:creationId xmlns:a16="http://schemas.microsoft.com/office/drawing/2014/main" id="{6A32A9F4-0F8F-E92B-C266-B65D86E960F2}"/>
                </a:ext>
              </a:extLst>
            </p:cNvPr>
            <p:cNvSpPr txBox="1"/>
            <p:nvPr/>
          </p:nvSpPr>
          <p:spPr>
            <a:xfrm>
              <a:off x="4603667" y="1266702"/>
              <a:ext cx="418704" cy="369332"/>
            </a:xfrm>
            <a:prstGeom prst="rect">
              <a:avLst/>
            </a:prstGeom>
            <a:noFill/>
          </p:spPr>
          <p:txBody>
            <a:bodyPr wrap="none" rtlCol="0">
              <a:spAutoFit/>
            </a:bodyPr>
            <a:lstStyle/>
            <a:p>
              <a:r>
                <a:rPr lang="en-US" b="1" dirty="0">
                  <a:solidFill>
                    <a:schemeClr val="bg1"/>
                  </a:solidFill>
                </a:rPr>
                <a:t>24</a:t>
              </a:r>
            </a:p>
          </p:txBody>
        </p:sp>
        <p:sp>
          <p:nvSpPr>
            <p:cNvPr id="18" name="TextBox 17">
              <a:extLst>
                <a:ext uri="{FF2B5EF4-FFF2-40B4-BE49-F238E27FC236}">
                  <a16:creationId xmlns:a16="http://schemas.microsoft.com/office/drawing/2014/main" id="{846198F0-3381-2F22-6DE3-DFE51202C526}"/>
                </a:ext>
              </a:extLst>
            </p:cNvPr>
            <p:cNvSpPr txBox="1"/>
            <p:nvPr/>
          </p:nvSpPr>
          <p:spPr>
            <a:xfrm>
              <a:off x="7515100" y="5757555"/>
              <a:ext cx="301686" cy="369332"/>
            </a:xfrm>
            <a:prstGeom prst="rect">
              <a:avLst/>
            </a:prstGeom>
            <a:noFill/>
          </p:spPr>
          <p:txBody>
            <a:bodyPr wrap="none" rtlCol="0">
              <a:spAutoFit/>
            </a:bodyPr>
            <a:lstStyle/>
            <a:p>
              <a:r>
                <a:rPr lang="en-US" b="1" dirty="0">
                  <a:solidFill>
                    <a:schemeClr val="bg1"/>
                  </a:solidFill>
                </a:rPr>
                <a:t>3</a:t>
              </a:r>
            </a:p>
          </p:txBody>
        </p:sp>
        <p:sp>
          <p:nvSpPr>
            <p:cNvPr id="19" name="TextBox 18">
              <a:extLst>
                <a:ext uri="{FF2B5EF4-FFF2-40B4-BE49-F238E27FC236}">
                  <a16:creationId xmlns:a16="http://schemas.microsoft.com/office/drawing/2014/main" id="{98B64CCF-976B-ED15-D5B3-6E904A7B4915}"/>
                </a:ext>
              </a:extLst>
            </p:cNvPr>
            <p:cNvSpPr txBox="1"/>
            <p:nvPr/>
          </p:nvSpPr>
          <p:spPr>
            <a:xfrm>
              <a:off x="4733240" y="3020290"/>
              <a:ext cx="418704" cy="369332"/>
            </a:xfrm>
            <a:prstGeom prst="rect">
              <a:avLst/>
            </a:prstGeom>
            <a:noFill/>
          </p:spPr>
          <p:txBody>
            <a:bodyPr wrap="none" rtlCol="0">
              <a:spAutoFit/>
            </a:bodyPr>
            <a:lstStyle/>
            <a:p>
              <a:r>
                <a:rPr lang="en-US" b="1" dirty="0">
                  <a:solidFill>
                    <a:schemeClr val="bg1"/>
                  </a:solidFill>
                </a:rPr>
                <a:t>12</a:t>
              </a:r>
            </a:p>
          </p:txBody>
        </p:sp>
        <p:sp>
          <p:nvSpPr>
            <p:cNvPr id="20" name="TextBox 19">
              <a:extLst>
                <a:ext uri="{FF2B5EF4-FFF2-40B4-BE49-F238E27FC236}">
                  <a16:creationId xmlns:a16="http://schemas.microsoft.com/office/drawing/2014/main" id="{B781C12F-EB34-DF30-D8E0-8EA3166A9EDE}"/>
                </a:ext>
              </a:extLst>
            </p:cNvPr>
            <p:cNvSpPr txBox="1"/>
            <p:nvPr/>
          </p:nvSpPr>
          <p:spPr>
            <a:xfrm>
              <a:off x="4592488" y="3450768"/>
              <a:ext cx="301686" cy="369332"/>
            </a:xfrm>
            <a:prstGeom prst="rect">
              <a:avLst/>
            </a:prstGeom>
            <a:noFill/>
          </p:spPr>
          <p:txBody>
            <a:bodyPr wrap="none" rtlCol="0">
              <a:spAutoFit/>
            </a:bodyPr>
            <a:lstStyle/>
            <a:p>
              <a:r>
                <a:rPr lang="en-US" b="1" dirty="0">
                  <a:solidFill>
                    <a:schemeClr val="bg1"/>
                  </a:solidFill>
                </a:rPr>
                <a:t>9</a:t>
              </a:r>
            </a:p>
          </p:txBody>
        </p:sp>
        <p:sp>
          <p:nvSpPr>
            <p:cNvPr id="21" name="TextBox 20">
              <a:extLst>
                <a:ext uri="{FF2B5EF4-FFF2-40B4-BE49-F238E27FC236}">
                  <a16:creationId xmlns:a16="http://schemas.microsoft.com/office/drawing/2014/main" id="{139420F8-CFD2-7283-75BC-3F58CD9129A4}"/>
                </a:ext>
              </a:extLst>
            </p:cNvPr>
            <p:cNvSpPr txBox="1"/>
            <p:nvPr/>
          </p:nvSpPr>
          <p:spPr>
            <a:xfrm>
              <a:off x="4805989" y="3833751"/>
              <a:ext cx="301686" cy="369332"/>
            </a:xfrm>
            <a:prstGeom prst="rect">
              <a:avLst/>
            </a:prstGeom>
            <a:noFill/>
          </p:spPr>
          <p:txBody>
            <a:bodyPr wrap="none" rtlCol="0">
              <a:spAutoFit/>
            </a:bodyPr>
            <a:lstStyle/>
            <a:p>
              <a:r>
                <a:rPr lang="en-US" b="1" dirty="0">
                  <a:solidFill>
                    <a:schemeClr val="bg1"/>
                  </a:solidFill>
                </a:rPr>
                <a:t>8</a:t>
              </a:r>
            </a:p>
          </p:txBody>
        </p:sp>
        <p:sp>
          <p:nvSpPr>
            <p:cNvPr id="22" name="TextBox 21">
              <a:extLst>
                <a:ext uri="{FF2B5EF4-FFF2-40B4-BE49-F238E27FC236}">
                  <a16:creationId xmlns:a16="http://schemas.microsoft.com/office/drawing/2014/main" id="{5BDF7813-62A7-1714-08CF-BAECB86351CA}"/>
                </a:ext>
              </a:extLst>
            </p:cNvPr>
            <p:cNvSpPr txBox="1"/>
            <p:nvPr/>
          </p:nvSpPr>
          <p:spPr>
            <a:xfrm>
              <a:off x="6379024" y="4973184"/>
              <a:ext cx="301686" cy="369332"/>
            </a:xfrm>
            <a:prstGeom prst="rect">
              <a:avLst/>
            </a:prstGeom>
            <a:noFill/>
          </p:spPr>
          <p:txBody>
            <a:bodyPr wrap="none" rtlCol="0">
              <a:spAutoFit/>
            </a:bodyPr>
            <a:lstStyle/>
            <a:p>
              <a:r>
                <a:rPr lang="en-US" b="1" dirty="0">
                  <a:solidFill>
                    <a:schemeClr val="bg1"/>
                  </a:solidFill>
                </a:rPr>
                <a:t>4</a:t>
              </a:r>
            </a:p>
          </p:txBody>
        </p:sp>
        <p:sp>
          <p:nvSpPr>
            <p:cNvPr id="23" name="TextBox 22">
              <a:extLst>
                <a:ext uri="{FF2B5EF4-FFF2-40B4-BE49-F238E27FC236}">
                  <a16:creationId xmlns:a16="http://schemas.microsoft.com/office/drawing/2014/main" id="{4F2A681E-AA1A-3575-46D0-9A33E308D06A}"/>
                </a:ext>
              </a:extLst>
            </p:cNvPr>
            <p:cNvSpPr txBox="1"/>
            <p:nvPr/>
          </p:nvSpPr>
          <p:spPr>
            <a:xfrm>
              <a:off x="5514109" y="3997819"/>
              <a:ext cx="301686" cy="369332"/>
            </a:xfrm>
            <a:prstGeom prst="rect">
              <a:avLst/>
            </a:prstGeom>
            <a:noFill/>
          </p:spPr>
          <p:txBody>
            <a:bodyPr wrap="none" rtlCol="0">
              <a:spAutoFit/>
            </a:bodyPr>
            <a:lstStyle/>
            <a:p>
              <a:r>
                <a:rPr lang="en-US" b="1" dirty="0">
                  <a:solidFill>
                    <a:schemeClr val="bg1"/>
                  </a:solidFill>
                </a:rPr>
                <a:t>6</a:t>
              </a:r>
            </a:p>
          </p:txBody>
        </p:sp>
        <p:sp>
          <p:nvSpPr>
            <p:cNvPr id="24" name="TextBox 23">
              <a:extLst>
                <a:ext uri="{FF2B5EF4-FFF2-40B4-BE49-F238E27FC236}">
                  <a16:creationId xmlns:a16="http://schemas.microsoft.com/office/drawing/2014/main" id="{C01077AE-4EB1-10EA-29D0-7066631DB7D1}"/>
                </a:ext>
              </a:extLst>
            </p:cNvPr>
            <p:cNvSpPr txBox="1"/>
            <p:nvPr/>
          </p:nvSpPr>
          <p:spPr>
            <a:xfrm>
              <a:off x="4494143" y="4423559"/>
              <a:ext cx="301686" cy="369332"/>
            </a:xfrm>
            <a:prstGeom prst="rect">
              <a:avLst/>
            </a:prstGeom>
            <a:noFill/>
          </p:spPr>
          <p:txBody>
            <a:bodyPr wrap="none" rtlCol="0">
              <a:spAutoFit/>
            </a:bodyPr>
            <a:lstStyle/>
            <a:p>
              <a:r>
                <a:rPr lang="en-US" b="1" dirty="0">
                  <a:solidFill>
                    <a:schemeClr val="bg1"/>
                  </a:solidFill>
                </a:rPr>
                <a:t>5</a:t>
              </a:r>
            </a:p>
          </p:txBody>
        </p:sp>
        <p:sp>
          <p:nvSpPr>
            <p:cNvPr id="25" name="TextBox 24">
              <a:extLst>
                <a:ext uri="{FF2B5EF4-FFF2-40B4-BE49-F238E27FC236}">
                  <a16:creationId xmlns:a16="http://schemas.microsoft.com/office/drawing/2014/main" id="{CAAB485F-D386-CCD4-B365-496FE19951A4}"/>
                </a:ext>
              </a:extLst>
            </p:cNvPr>
            <p:cNvSpPr txBox="1"/>
            <p:nvPr/>
          </p:nvSpPr>
          <p:spPr>
            <a:xfrm>
              <a:off x="4452824" y="5171705"/>
              <a:ext cx="301686" cy="369332"/>
            </a:xfrm>
            <a:prstGeom prst="rect">
              <a:avLst/>
            </a:prstGeom>
            <a:noFill/>
          </p:spPr>
          <p:txBody>
            <a:bodyPr wrap="none" rtlCol="0">
              <a:spAutoFit/>
            </a:bodyPr>
            <a:lstStyle/>
            <a:p>
              <a:r>
                <a:rPr lang="en-US" b="1" dirty="0">
                  <a:solidFill>
                    <a:schemeClr val="bg1"/>
                  </a:solidFill>
                </a:rPr>
                <a:t>1</a:t>
              </a:r>
            </a:p>
          </p:txBody>
        </p:sp>
        <p:sp>
          <p:nvSpPr>
            <p:cNvPr id="26" name="TextBox 25">
              <a:extLst>
                <a:ext uri="{FF2B5EF4-FFF2-40B4-BE49-F238E27FC236}">
                  <a16:creationId xmlns:a16="http://schemas.microsoft.com/office/drawing/2014/main" id="{8D9C1734-3304-1E79-8B9E-F80C1FCB36C8}"/>
                </a:ext>
              </a:extLst>
            </p:cNvPr>
            <p:cNvSpPr txBox="1"/>
            <p:nvPr/>
          </p:nvSpPr>
          <p:spPr>
            <a:xfrm>
              <a:off x="5327171" y="5512131"/>
              <a:ext cx="301686" cy="369332"/>
            </a:xfrm>
            <a:prstGeom prst="rect">
              <a:avLst/>
            </a:prstGeom>
            <a:noFill/>
          </p:spPr>
          <p:txBody>
            <a:bodyPr wrap="none" rtlCol="0">
              <a:spAutoFit/>
            </a:bodyPr>
            <a:lstStyle/>
            <a:p>
              <a:r>
                <a:rPr lang="en-US" b="1" dirty="0">
                  <a:solidFill>
                    <a:schemeClr val="bg1"/>
                  </a:solidFill>
                </a:rPr>
                <a:t>0</a:t>
              </a:r>
            </a:p>
          </p:txBody>
        </p:sp>
      </p:grpSp>
    </p:spTree>
    <p:extLst>
      <p:ext uri="{BB962C8B-B14F-4D97-AF65-F5344CB8AC3E}">
        <p14:creationId xmlns:p14="http://schemas.microsoft.com/office/powerpoint/2010/main" val="3429522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ekly_heat_maps">
            <a:hlinkClick r:id="" action="ppaction://media"/>
            <a:extLst>
              <a:ext uri="{FF2B5EF4-FFF2-40B4-BE49-F238E27FC236}">
                <a16:creationId xmlns:a16="http://schemas.microsoft.com/office/drawing/2014/main" id="{CCA2DDFD-A317-6C6A-F8B3-94BD0C9879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02" y="-12263"/>
            <a:ext cx="12213802" cy="6870263"/>
          </a:xfrm>
          <a:prstGeom prst="rect">
            <a:avLst/>
          </a:prstGeom>
        </p:spPr>
      </p:pic>
    </p:spTree>
    <p:extLst>
      <p:ext uri="{BB962C8B-B14F-4D97-AF65-F5344CB8AC3E}">
        <p14:creationId xmlns:p14="http://schemas.microsoft.com/office/powerpoint/2010/main" val="193358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28A869-F7DB-2C4F-797F-EAA585D1D3EA}"/>
              </a:ext>
            </a:extLst>
          </p:cNvPr>
          <p:cNvSpPr txBox="1"/>
          <p:nvPr/>
        </p:nvSpPr>
        <p:spPr>
          <a:xfrm>
            <a:off x="8099196" y="208670"/>
            <a:ext cx="4003040" cy="2677656"/>
          </a:xfrm>
          <a:prstGeom prst="rect">
            <a:avLst/>
          </a:prstGeom>
          <a:noFill/>
        </p:spPr>
        <p:txBody>
          <a:bodyPr wrap="square" rtlCol="0">
            <a:spAutoFit/>
          </a:bodyPr>
          <a:lstStyle/>
          <a:p>
            <a:r>
              <a:rPr lang="en-US" sz="2800" dirty="0"/>
              <a:t>Acoustic telemetry</a:t>
            </a:r>
          </a:p>
          <a:p>
            <a:endParaRPr lang="en-US" sz="2800" dirty="0"/>
          </a:p>
          <a:p>
            <a:r>
              <a:rPr lang="en-US" sz="2800" dirty="0"/>
              <a:t>What depths?</a:t>
            </a:r>
          </a:p>
          <a:p>
            <a:pPr marL="457200" indent="-457200">
              <a:buFont typeface="Arial" panose="020B0604020202020204" pitchFamily="34" charset="0"/>
              <a:buChar char="•"/>
            </a:pPr>
            <a:r>
              <a:rPr lang="en-US" sz="2800" dirty="0"/>
              <a:t>Date range: Nov 1 to Mar 5</a:t>
            </a:r>
          </a:p>
          <a:p>
            <a:pPr marL="457200" indent="-457200">
              <a:buFont typeface="Arial" panose="020B0604020202020204" pitchFamily="34" charset="0"/>
              <a:buChar char="•"/>
            </a:pPr>
            <a:r>
              <a:rPr lang="en-US" sz="2800" dirty="0"/>
              <a:t>Most detections &lt;10 m</a:t>
            </a:r>
          </a:p>
        </p:txBody>
      </p:sp>
      <p:sp>
        <p:nvSpPr>
          <p:cNvPr id="5" name="TextBox 4">
            <a:extLst>
              <a:ext uri="{FF2B5EF4-FFF2-40B4-BE49-F238E27FC236}">
                <a16:creationId xmlns:a16="http://schemas.microsoft.com/office/drawing/2014/main" id="{38B18798-EB19-C1F3-20C3-75789C515AE2}"/>
              </a:ext>
            </a:extLst>
          </p:cNvPr>
          <p:cNvSpPr txBox="1"/>
          <p:nvPr/>
        </p:nvSpPr>
        <p:spPr>
          <a:xfrm>
            <a:off x="3114040" y="2052320"/>
            <a:ext cx="1284326" cy="369332"/>
          </a:xfrm>
          <a:prstGeom prst="rect">
            <a:avLst/>
          </a:prstGeom>
          <a:noFill/>
        </p:spPr>
        <p:txBody>
          <a:bodyPr wrap="none" rtlCol="0">
            <a:spAutoFit/>
          </a:bodyPr>
          <a:lstStyle/>
          <a:p>
            <a:r>
              <a:rPr lang="en-US" i="1" dirty="0"/>
              <a:t>n</a:t>
            </a:r>
            <a:r>
              <a:rPr lang="en-US" dirty="0"/>
              <a:t> = 230,000</a:t>
            </a:r>
          </a:p>
        </p:txBody>
      </p:sp>
      <p:pic>
        <p:nvPicPr>
          <p:cNvPr id="7" name="Picture 6">
            <a:extLst>
              <a:ext uri="{FF2B5EF4-FFF2-40B4-BE49-F238E27FC236}">
                <a16:creationId xmlns:a16="http://schemas.microsoft.com/office/drawing/2014/main" id="{49B45D44-D074-225A-73D5-D59AA09E9BD6}"/>
              </a:ext>
            </a:extLst>
          </p:cNvPr>
          <p:cNvPicPr>
            <a:picLocks noChangeAspect="1"/>
          </p:cNvPicPr>
          <p:nvPr/>
        </p:nvPicPr>
        <p:blipFill>
          <a:blip r:embed="rId3"/>
          <a:stretch>
            <a:fillRect/>
          </a:stretch>
        </p:blipFill>
        <p:spPr>
          <a:xfrm>
            <a:off x="0" y="2458720"/>
            <a:ext cx="8021035" cy="4042860"/>
          </a:xfrm>
          <a:prstGeom prst="rect">
            <a:avLst/>
          </a:prstGeom>
        </p:spPr>
      </p:pic>
      <p:sp>
        <p:nvSpPr>
          <p:cNvPr id="8" name="TextBox 7">
            <a:extLst>
              <a:ext uri="{FF2B5EF4-FFF2-40B4-BE49-F238E27FC236}">
                <a16:creationId xmlns:a16="http://schemas.microsoft.com/office/drawing/2014/main" id="{652FA274-71BA-266C-53D7-D6A01D60E24F}"/>
              </a:ext>
            </a:extLst>
          </p:cNvPr>
          <p:cNvSpPr txBox="1"/>
          <p:nvPr/>
        </p:nvSpPr>
        <p:spPr>
          <a:xfrm>
            <a:off x="871773" y="1087120"/>
            <a:ext cx="6277488" cy="584775"/>
          </a:xfrm>
          <a:prstGeom prst="rect">
            <a:avLst/>
          </a:prstGeom>
          <a:noFill/>
        </p:spPr>
        <p:txBody>
          <a:bodyPr wrap="none" rtlCol="0">
            <a:spAutoFit/>
          </a:bodyPr>
          <a:lstStyle/>
          <a:p>
            <a:r>
              <a:rPr lang="en-US" sz="3200" dirty="0"/>
              <a:t>Smallmouth Bass (20 fish implanted)</a:t>
            </a:r>
          </a:p>
        </p:txBody>
      </p:sp>
    </p:spTree>
    <p:extLst>
      <p:ext uri="{BB962C8B-B14F-4D97-AF65-F5344CB8AC3E}">
        <p14:creationId xmlns:p14="http://schemas.microsoft.com/office/powerpoint/2010/main" val="3450560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28A869-F7DB-2C4F-797F-EAA585D1D3EA}"/>
              </a:ext>
            </a:extLst>
          </p:cNvPr>
          <p:cNvSpPr txBox="1"/>
          <p:nvPr/>
        </p:nvSpPr>
        <p:spPr>
          <a:xfrm>
            <a:off x="8099196" y="208670"/>
            <a:ext cx="4003040" cy="2677656"/>
          </a:xfrm>
          <a:prstGeom prst="rect">
            <a:avLst/>
          </a:prstGeom>
          <a:noFill/>
        </p:spPr>
        <p:txBody>
          <a:bodyPr wrap="square" rtlCol="0">
            <a:spAutoFit/>
          </a:bodyPr>
          <a:lstStyle/>
          <a:p>
            <a:r>
              <a:rPr lang="en-US" sz="2800" dirty="0"/>
              <a:t>Acoustic telemetry</a:t>
            </a:r>
          </a:p>
          <a:p>
            <a:endParaRPr lang="en-US" sz="2800" dirty="0"/>
          </a:p>
          <a:p>
            <a:r>
              <a:rPr lang="en-US" sz="2800" dirty="0"/>
              <a:t>What depths?</a:t>
            </a:r>
          </a:p>
          <a:p>
            <a:pPr marL="457200" indent="-457200">
              <a:buFont typeface="Arial" panose="020B0604020202020204" pitchFamily="34" charset="0"/>
              <a:buChar char="•"/>
            </a:pPr>
            <a:r>
              <a:rPr lang="en-US" sz="2800" dirty="0"/>
              <a:t>Date range: Nov 1 to Mar 5</a:t>
            </a:r>
          </a:p>
          <a:p>
            <a:pPr marL="457200" indent="-457200">
              <a:buFont typeface="Arial" panose="020B0604020202020204" pitchFamily="34" charset="0"/>
              <a:buChar char="•"/>
            </a:pPr>
            <a:r>
              <a:rPr lang="en-US" sz="2800" dirty="0"/>
              <a:t>Most detections &lt;10 m</a:t>
            </a:r>
          </a:p>
        </p:txBody>
      </p:sp>
      <p:sp>
        <p:nvSpPr>
          <p:cNvPr id="5" name="TextBox 4">
            <a:extLst>
              <a:ext uri="{FF2B5EF4-FFF2-40B4-BE49-F238E27FC236}">
                <a16:creationId xmlns:a16="http://schemas.microsoft.com/office/drawing/2014/main" id="{38B18798-EB19-C1F3-20C3-75789C515AE2}"/>
              </a:ext>
            </a:extLst>
          </p:cNvPr>
          <p:cNvSpPr txBox="1"/>
          <p:nvPr/>
        </p:nvSpPr>
        <p:spPr>
          <a:xfrm>
            <a:off x="3114040" y="2052320"/>
            <a:ext cx="1674433" cy="369332"/>
          </a:xfrm>
          <a:prstGeom prst="rect">
            <a:avLst/>
          </a:prstGeom>
          <a:noFill/>
        </p:spPr>
        <p:txBody>
          <a:bodyPr wrap="none" rtlCol="0">
            <a:spAutoFit/>
          </a:bodyPr>
          <a:lstStyle/>
          <a:p>
            <a:r>
              <a:rPr lang="en-US" i="1" dirty="0"/>
              <a:t>Depth: 0 – 10 m</a:t>
            </a:r>
            <a:endParaRPr lang="en-US" dirty="0"/>
          </a:p>
        </p:txBody>
      </p:sp>
      <p:pic>
        <p:nvPicPr>
          <p:cNvPr id="3" name="Picture 2">
            <a:extLst>
              <a:ext uri="{FF2B5EF4-FFF2-40B4-BE49-F238E27FC236}">
                <a16:creationId xmlns:a16="http://schemas.microsoft.com/office/drawing/2014/main" id="{E1213D70-67C7-9F74-6339-2E11756AE494}"/>
              </a:ext>
            </a:extLst>
          </p:cNvPr>
          <p:cNvPicPr>
            <a:picLocks noChangeAspect="1"/>
          </p:cNvPicPr>
          <p:nvPr/>
        </p:nvPicPr>
        <p:blipFill>
          <a:blip r:embed="rId3"/>
          <a:stretch>
            <a:fillRect/>
          </a:stretch>
        </p:blipFill>
        <p:spPr>
          <a:xfrm>
            <a:off x="0" y="2419324"/>
            <a:ext cx="8099196" cy="4082256"/>
          </a:xfrm>
          <a:prstGeom prst="rect">
            <a:avLst/>
          </a:prstGeom>
        </p:spPr>
      </p:pic>
      <p:pic>
        <p:nvPicPr>
          <p:cNvPr id="8" name="Picture 7">
            <a:extLst>
              <a:ext uri="{FF2B5EF4-FFF2-40B4-BE49-F238E27FC236}">
                <a16:creationId xmlns:a16="http://schemas.microsoft.com/office/drawing/2014/main" id="{190393F5-BFBA-246C-C8C0-8BA22FD88983}"/>
              </a:ext>
            </a:extLst>
          </p:cNvPr>
          <p:cNvPicPr>
            <a:picLocks noChangeAspect="1"/>
          </p:cNvPicPr>
          <p:nvPr/>
        </p:nvPicPr>
        <p:blipFill>
          <a:blip r:embed="rId4"/>
          <a:stretch>
            <a:fillRect/>
          </a:stretch>
        </p:blipFill>
        <p:spPr>
          <a:xfrm>
            <a:off x="8120556" y="4450080"/>
            <a:ext cx="4071444" cy="2053424"/>
          </a:xfrm>
          <a:prstGeom prst="rect">
            <a:avLst/>
          </a:prstGeom>
        </p:spPr>
      </p:pic>
      <p:sp>
        <p:nvSpPr>
          <p:cNvPr id="9" name="TextBox 8">
            <a:extLst>
              <a:ext uri="{FF2B5EF4-FFF2-40B4-BE49-F238E27FC236}">
                <a16:creationId xmlns:a16="http://schemas.microsoft.com/office/drawing/2014/main" id="{9FB2FE7C-F5AD-EC7D-9DCF-458ACBDF3194}"/>
              </a:ext>
            </a:extLst>
          </p:cNvPr>
          <p:cNvSpPr txBox="1"/>
          <p:nvPr/>
        </p:nvSpPr>
        <p:spPr>
          <a:xfrm>
            <a:off x="871773" y="1087120"/>
            <a:ext cx="6277488" cy="584775"/>
          </a:xfrm>
          <a:prstGeom prst="rect">
            <a:avLst/>
          </a:prstGeom>
          <a:noFill/>
        </p:spPr>
        <p:txBody>
          <a:bodyPr wrap="none" rtlCol="0">
            <a:spAutoFit/>
          </a:bodyPr>
          <a:lstStyle/>
          <a:p>
            <a:r>
              <a:rPr lang="en-US" sz="3200" dirty="0"/>
              <a:t>Smallmouth Bass (20 fish implanted)</a:t>
            </a:r>
          </a:p>
        </p:txBody>
      </p:sp>
    </p:spTree>
    <p:extLst>
      <p:ext uri="{BB962C8B-B14F-4D97-AF65-F5344CB8AC3E}">
        <p14:creationId xmlns:p14="http://schemas.microsoft.com/office/powerpoint/2010/main" val="2134744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AAD15F-F87B-4374-B596-F4B95595A3F7}"/>
              </a:ext>
            </a:extLst>
          </p:cNvPr>
          <p:cNvSpPr txBox="1"/>
          <p:nvPr/>
        </p:nvSpPr>
        <p:spPr>
          <a:xfrm>
            <a:off x="1396893" y="537552"/>
            <a:ext cx="9398214" cy="523220"/>
          </a:xfrm>
          <a:prstGeom prst="rect">
            <a:avLst/>
          </a:prstGeom>
          <a:solidFill>
            <a:schemeClr val="bg2">
              <a:lumMod val="75000"/>
              <a:alpha val="77000"/>
            </a:schemeClr>
          </a:solidFill>
          <a:effectLst>
            <a:softEdge rad="63500"/>
          </a:effectLst>
        </p:spPr>
        <p:txBody>
          <a:bodyPr wrap="none" rtlCol="0">
            <a:spAutoFit/>
          </a:bodyPr>
          <a:lstStyle/>
          <a:p>
            <a:r>
              <a:rPr lang="en-US" sz="2800" u="sng" dirty="0">
                <a:effectLst>
                  <a:outerShdw blurRad="38100" dist="38100" dir="2700000" algn="tl">
                    <a:srgbClr val="000000">
                      <a:alpha val="43137"/>
                    </a:srgbClr>
                  </a:outerShdw>
                </a:effectLst>
              </a:rPr>
              <a:t>Current</a:t>
            </a:r>
            <a:r>
              <a:rPr lang="en-US" sz="2800" dirty="0">
                <a:effectLst>
                  <a:outerShdw blurRad="38100" dist="38100" dir="2700000" algn="tl">
                    <a:srgbClr val="000000">
                      <a:alpha val="43137"/>
                    </a:srgbClr>
                  </a:outerShdw>
                </a:effectLst>
              </a:rPr>
              <a:t> conditions: withdrawal from epilimnion when stratified</a:t>
            </a:r>
          </a:p>
        </p:txBody>
      </p:sp>
      <p:grpSp>
        <p:nvGrpSpPr>
          <p:cNvPr id="5" name="Group 4">
            <a:extLst>
              <a:ext uri="{FF2B5EF4-FFF2-40B4-BE49-F238E27FC236}">
                <a16:creationId xmlns:a16="http://schemas.microsoft.com/office/drawing/2014/main" id="{C0E4CBFE-062C-46E8-89F1-1A10624D7680}"/>
              </a:ext>
            </a:extLst>
          </p:cNvPr>
          <p:cNvGrpSpPr/>
          <p:nvPr/>
        </p:nvGrpSpPr>
        <p:grpSpPr>
          <a:xfrm>
            <a:off x="242547" y="1496802"/>
            <a:ext cx="11774999" cy="4733614"/>
            <a:chOff x="242547" y="1496802"/>
            <a:chExt cx="11774999" cy="4733614"/>
          </a:xfrm>
        </p:grpSpPr>
        <p:pic>
          <p:nvPicPr>
            <p:cNvPr id="9" name="Picture 8" descr="Diagram&#10;&#10;Description automatically generated">
              <a:extLst>
                <a:ext uri="{FF2B5EF4-FFF2-40B4-BE49-F238E27FC236}">
                  <a16:creationId xmlns:a16="http://schemas.microsoft.com/office/drawing/2014/main" id="{35E80527-CC8A-48F3-BB48-3A7FF55AD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47" y="1496802"/>
              <a:ext cx="11774999" cy="4733614"/>
            </a:xfrm>
            <a:prstGeom prst="rect">
              <a:avLst/>
            </a:prstGeom>
          </p:spPr>
        </p:pic>
        <p:sp>
          <p:nvSpPr>
            <p:cNvPr id="2" name="Rectangle 1">
              <a:extLst>
                <a:ext uri="{FF2B5EF4-FFF2-40B4-BE49-F238E27FC236}">
                  <a16:creationId xmlns:a16="http://schemas.microsoft.com/office/drawing/2014/main" id="{4F56F149-8ACC-475A-9416-76616D8FE9C7}"/>
                </a:ext>
              </a:extLst>
            </p:cNvPr>
            <p:cNvSpPr/>
            <p:nvPr/>
          </p:nvSpPr>
          <p:spPr>
            <a:xfrm>
              <a:off x="2135221" y="2213043"/>
              <a:ext cx="3657600" cy="3521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88F48E4-65CB-4867-A1C8-D880051DBC70}"/>
                </a:ext>
              </a:extLst>
            </p:cNvPr>
            <p:cNvSpPr/>
            <p:nvPr/>
          </p:nvSpPr>
          <p:spPr>
            <a:xfrm>
              <a:off x="4844374" y="2213043"/>
              <a:ext cx="1211094" cy="44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261D074-9B79-483E-939D-7A27A442411F}"/>
              </a:ext>
            </a:extLst>
          </p:cNvPr>
          <p:cNvSpPr/>
          <p:nvPr/>
        </p:nvSpPr>
        <p:spPr>
          <a:xfrm>
            <a:off x="5671226" y="2451370"/>
            <a:ext cx="384242" cy="13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7190AD-62ED-454A-9F03-1085E5DA32E1}"/>
              </a:ext>
            </a:extLst>
          </p:cNvPr>
          <p:cNvSpPr/>
          <p:nvPr/>
        </p:nvSpPr>
        <p:spPr>
          <a:xfrm>
            <a:off x="2167431" y="2518756"/>
            <a:ext cx="3580820" cy="68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Diagram&#10;&#10;Description automatically generated">
            <a:extLst>
              <a:ext uri="{FF2B5EF4-FFF2-40B4-BE49-F238E27FC236}">
                <a16:creationId xmlns:a16="http://schemas.microsoft.com/office/drawing/2014/main" id="{6EAAA4E6-F359-475E-91DF-F7963645FBD4}"/>
              </a:ext>
            </a:extLst>
          </p:cNvPr>
          <p:cNvPicPr>
            <a:picLocks noChangeAspect="1"/>
          </p:cNvPicPr>
          <p:nvPr/>
        </p:nvPicPr>
        <p:blipFill rotWithShape="1">
          <a:blip r:embed="rId3">
            <a:extLst>
              <a:ext uri="{28A0092B-C50C-407E-A947-70E740481C1C}">
                <a14:useLocalDpi xmlns:a14="http://schemas.microsoft.com/office/drawing/2010/main" val="0"/>
              </a:ext>
            </a:extLst>
          </a:blip>
          <a:srcRect l="16032" t="20988" r="52060" b="76855"/>
          <a:stretch/>
        </p:blipFill>
        <p:spPr>
          <a:xfrm>
            <a:off x="2135221" y="3322677"/>
            <a:ext cx="3613030" cy="98222"/>
          </a:xfrm>
          <a:prstGeom prst="rect">
            <a:avLst/>
          </a:prstGeom>
        </p:spPr>
      </p:pic>
      <p:sp>
        <p:nvSpPr>
          <p:cNvPr id="6" name="TextBox 5">
            <a:extLst>
              <a:ext uri="{FF2B5EF4-FFF2-40B4-BE49-F238E27FC236}">
                <a16:creationId xmlns:a16="http://schemas.microsoft.com/office/drawing/2014/main" id="{2AA5EAA7-175B-4D68-93DA-73C4AD30303E}"/>
              </a:ext>
            </a:extLst>
          </p:cNvPr>
          <p:cNvSpPr txBox="1"/>
          <p:nvPr/>
        </p:nvSpPr>
        <p:spPr>
          <a:xfrm>
            <a:off x="2252981" y="2853008"/>
            <a:ext cx="3271537" cy="523220"/>
          </a:xfrm>
          <a:prstGeom prst="rect">
            <a:avLst/>
          </a:prstGeom>
          <a:noFill/>
        </p:spPr>
        <p:txBody>
          <a:bodyPr wrap="none" rtlCol="0">
            <a:spAutoFit/>
          </a:bodyPr>
          <a:lstStyle/>
          <a:p>
            <a:r>
              <a:rPr lang="en-US" sz="2800" dirty="0"/>
              <a:t>Current level: 3520 ft</a:t>
            </a:r>
          </a:p>
        </p:txBody>
      </p:sp>
      <p:sp>
        <p:nvSpPr>
          <p:cNvPr id="8" name="Rectangle 7">
            <a:extLst>
              <a:ext uri="{FF2B5EF4-FFF2-40B4-BE49-F238E27FC236}">
                <a16:creationId xmlns:a16="http://schemas.microsoft.com/office/drawing/2014/main" id="{A50E2977-80D0-8756-F180-CE79DE154993}"/>
              </a:ext>
            </a:extLst>
          </p:cNvPr>
          <p:cNvSpPr/>
          <p:nvPr/>
        </p:nvSpPr>
        <p:spPr>
          <a:xfrm>
            <a:off x="2252059" y="3420899"/>
            <a:ext cx="3700186" cy="2240244"/>
          </a:xfrm>
          <a:prstGeom prst="rect">
            <a:avLst/>
          </a:prstGeom>
          <a:gradFill flip="none" rotWithShape="1">
            <a:gsLst>
              <a:gs pos="0">
                <a:srgbClr val="FF0000"/>
              </a:gs>
              <a:gs pos="24000">
                <a:schemeClr val="accent4">
                  <a:lumMod val="45000"/>
                  <a:lumOff val="55000"/>
                </a:schemeClr>
              </a:gs>
              <a:gs pos="47000">
                <a:srgbClr val="00B0F0"/>
              </a:gs>
              <a:gs pos="100000">
                <a:srgbClr val="0070C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Epilimnion</a:t>
            </a:r>
          </a:p>
          <a:p>
            <a:pPr algn="ctr"/>
            <a:endParaRPr lang="en-US" sz="2800" dirty="0">
              <a:solidFill>
                <a:schemeClr val="tx1"/>
              </a:solidFill>
            </a:endParaRPr>
          </a:p>
          <a:p>
            <a:pPr algn="ctr"/>
            <a:endParaRPr lang="en-US" sz="2800" dirty="0">
              <a:solidFill>
                <a:schemeClr val="tx1"/>
              </a:solidFill>
            </a:endParaRPr>
          </a:p>
          <a:p>
            <a:pPr algn="ctr"/>
            <a:endParaRPr lang="en-US" sz="2800" dirty="0">
              <a:solidFill>
                <a:schemeClr val="tx1"/>
              </a:solidFill>
            </a:endParaRPr>
          </a:p>
          <a:p>
            <a:pPr algn="ctr"/>
            <a:r>
              <a:rPr lang="en-US" sz="2800" dirty="0">
                <a:solidFill>
                  <a:schemeClr val="tx1"/>
                </a:solidFill>
              </a:rPr>
              <a:t>Hypolimnion</a:t>
            </a:r>
          </a:p>
        </p:txBody>
      </p:sp>
      <p:pic>
        <p:nvPicPr>
          <p:cNvPr id="10" name="Graphic 9" descr="Fish with solid fill">
            <a:extLst>
              <a:ext uri="{FF2B5EF4-FFF2-40B4-BE49-F238E27FC236}">
                <a16:creationId xmlns:a16="http://schemas.microsoft.com/office/drawing/2014/main" id="{F81502C7-DC78-D388-1867-ABF948D69D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7001" y="3420899"/>
            <a:ext cx="455579" cy="455579"/>
          </a:xfrm>
          <a:prstGeom prst="rect">
            <a:avLst/>
          </a:prstGeom>
        </p:spPr>
      </p:pic>
      <p:grpSp>
        <p:nvGrpSpPr>
          <p:cNvPr id="12" name="Group 11">
            <a:extLst>
              <a:ext uri="{FF2B5EF4-FFF2-40B4-BE49-F238E27FC236}">
                <a16:creationId xmlns:a16="http://schemas.microsoft.com/office/drawing/2014/main" id="{4BC74443-21A2-43DF-2DD4-D393D30DA689}"/>
              </a:ext>
            </a:extLst>
          </p:cNvPr>
          <p:cNvGrpSpPr/>
          <p:nvPr/>
        </p:nvGrpSpPr>
        <p:grpSpPr>
          <a:xfrm>
            <a:off x="2547001" y="4833383"/>
            <a:ext cx="455579" cy="455579"/>
            <a:chOff x="2375169" y="4238398"/>
            <a:chExt cx="455579" cy="455579"/>
          </a:xfrm>
        </p:grpSpPr>
        <p:pic>
          <p:nvPicPr>
            <p:cNvPr id="17" name="Graphic 16" descr="Fish with solid fill">
              <a:extLst>
                <a:ext uri="{FF2B5EF4-FFF2-40B4-BE49-F238E27FC236}">
                  <a16:creationId xmlns:a16="http://schemas.microsoft.com/office/drawing/2014/main" id="{B4A20ADF-B362-E35C-F20E-222F8AC05A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75169" y="4238398"/>
              <a:ext cx="455579" cy="455579"/>
            </a:xfrm>
            <a:prstGeom prst="rect">
              <a:avLst/>
            </a:prstGeom>
          </p:spPr>
        </p:pic>
        <p:sp>
          <p:nvSpPr>
            <p:cNvPr id="18" name="Oval 17">
              <a:extLst>
                <a:ext uri="{FF2B5EF4-FFF2-40B4-BE49-F238E27FC236}">
                  <a16:creationId xmlns:a16="http://schemas.microsoft.com/office/drawing/2014/main" id="{430DB9F1-030C-D93C-E215-A43EDBA0AD2B}"/>
                </a:ext>
              </a:extLst>
            </p:cNvPr>
            <p:cNvSpPr/>
            <p:nvPr/>
          </p:nvSpPr>
          <p:spPr>
            <a:xfrm>
              <a:off x="2375169" y="4296667"/>
              <a:ext cx="455579" cy="3580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3520C89-00AC-B20F-A91A-EBAA80A55B20}"/>
                </a:ext>
              </a:extLst>
            </p:cNvPr>
            <p:cNvCxnSpPr>
              <a:cxnSpLocks/>
              <a:stCxn id="18" idx="3"/>
              <a:endCxn id="18" idx="7"/>
            </p:cNvCxnSpPr>
            <p:nvPr/>
          </p:nvCxnSpPr>
          <p:spPr>
            <a:xfrm flipV="1">
              <a:off x="2441887" y="4349098"/>
              <a:ext cx="322143" cy="2531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1D68853-8BCD-9A7F-3ED0-C965BF4561DB}"/>
              </a:ext>
            </a:extLst>
          </p:cNvPr>
          <p:cNvGrpSpPr/>
          <p:nvPr/>
        </p:nvGrpSpPr>
        <p:grpSpPr>
          <a:xfrm>
            <a:off x="5261419" y="4833382"/>
            <a:ext cx="455579" cy="455579"/>
            <a:chOff x="2375169" y="4238398"/>
            <a:chExt cx="455579" cy="455579"/>
          </a:xfrm>
        </p:grpSpPr>
        <p:pic>
          <p:nvPicPr>
            <p:cNvPr id="14" name="Graphic 13" descr="Fish with solid fill">
              <a:extLst>
                <a:ext uri="{FF2B5EF4-FFF2-40B4-BE49-F238E27FC236}">
                  <a16:creationId xmlns:a16="http://schemas.microsoft.com/office/drawing/2014/main" id="{97CD871A-39FE-1D10-A798-70A4D2CAB2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75169" y="4238398"/>
              <a:ext cx="455579" cy="455579"/>
            </a:xfrm>
            <a:prstGeom prst="rect">
              <a:avLst/>
            </a:prstGeom>
          </p:spPr>
        </p:pic>
        <p:sp>
          <p:nvSpPr>
            <p:cNvPr id="15" name="Oval 14">
              <a:extLst>
                <a:ext uri="{FF2B5EF4-FFF2-40B4-BE49-F238E27FC236}">
                  <a16:creationId xmlns:a16="http://schemas.microsoft.com/office/drawing/2014/main" id="{364901F0-AD1C-386A-077B-DC3D42C360E6}"/>
                </a:ext>
              </a:extLst>
            </p:cNvPr>
            <p:cNvSpPr/>
            <p:nvPr/>
          </p:nvSpPr>
          <p:spPr>
            <a:xfrm>
              <a:off x="2375169" y="4296667"/>
              <a:ext cx="455579" cy="3580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A902AF2-0B74-4A11-0BDA-B5CF8A533262}"/>
                </a:ext>
              </a:extLst>
            </p:cNvPr>
            <p:cNvCxnSpPr>
              <a:cxnSpLocks/>
              <a:stCxn id="15" idx="3"/>
              <a:endCxn id="15" idx="7"/>
            </p:cNvCxnSpPr>
            <p:nvPr/>
          </p:nvCxnSpPr>
          <p:spPr>
            <a:xfrm flipV="1">
              <a:off x="2441887" y="4349098"/>
              <a:ext cx="322143" cy="2531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Arrow: Right 19">
            <a:extLst>
              <a:ext uri="{FF2B5EF4-FFF2-40B4-BE49-F238E27FC236}">
                <a16:creationId xmlns:a16="http://schemas.microsoft.com/office/drawing/2014/main" id="{9F911682-6B03-1258-7590-689364C18413}"/>
              </a:ext>
            </a:extLst>
          </p:cNvPr>
          <p:cNvSpPr/>
          <p:nvPr/>
        </p:nvSpPr>
        <p:spPr>
          <a:xfrm>
            <a:off x="4719673" y="3542125"/>
            <a:ext cx="1232572" cy="336364"/>
          </a:xfrm>
          <a:prstGeom prst="rightArrow">
            <a:avLst/>
          </a:prstGeom>
          <a:solidFill>
            <a:srgbClr val="FF56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flow</a:t>
            </a:r>
          </a:p>
        </p:txBody>
      </p:sp>
      <p:pic>
        <p:nvPicPr>
          <p:cNvPr id="11" name="Graphic 10" descr="Fish with solid fill">
            <a:extLst>
              <a:ext uri="{FF2B5EF4-FFF2-40B4-BE49-F238E27FC236}">
                <a16:creationId xmlns:a16="http://schemas.microsoft.com/office/drawing/2014/main" id="{B4AFBA01-BD87-F25C-BEE8-AA90C0CA77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169" y="3662778"/>
            <a:ext cx="455579" cy="455579"/>
          </a:xfrm>
          <a:prstGeom prst="rect">
            <a:avLst/>
          </a:prstGeom>
        </p:spPr>
      </p:pic>
    </p:spTree>
    <p:extLst>
      <p:ext uri="{BB962C8B-B14F-4D97-AF65-F5344CB8AC3E}">
        <p14:creationId xmlns:p14="http://schemas.microsoft.com/office/powerpoint/2010/main" val="4086059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28A869-F7DB-2C4F-797F-EAA585D1D3EA}"/>
              </a:ext>
            </a:extLst>
          </p:cNvPr>
          <p:cNvSpPr txBox="1"/>
          <p:nvPr/>
        </p:nvSpPr>
        <p:spPr>
          <a:xfrm>
            <a:off x="8099196" y="208670"/>
            <a:ext cx="4003040" cy="2677656"/>
          </a:xfrm>
          <a:prstGeom prst="rect">
            <a:avLst/>
          </a:prstGeom>
          <a:noFill/>
        </p:spPr>
        <p:txBody>
          <a:bodyPr wrap="square" rtlCol="0">
            <a:spAutoFit/>
          </a:bodyPr>
          <a:lstStyle/>
          <a:p>
            <a:r>
              <a:rPr lang="en-US" sz="2800" dirty="0"/>
              <a:t>Acoustic telemetry</a:t>
            </a:r>
          </a:p>
          <a:p>
            <a:endParaRPr lang="en-US" sz="2800" dirty="0"/>
          </a:p>
          <a:p>
            <a:r>
              <a:rPr lang="en-US" sz="2800" dirty="0"/>
              <a:t>What depths?</a:t>
            </a:r>
          </a:p>
          <a:p>
            <a:pPr marL="457200" indent="-457200">
              <a:buFont typeface="Arial" panose="020B0604020202020204" pitchFamily="34" charset="0"/>
              <a:buChar char="•"/>
            </a:pPr>
            <a:r>
              <a:rPr lang="en-US" sz="2800" dirty="0"/>
              <a:t>Date range: Nov 1 to Mar 5</a:t>
            </a:r>
          </a:p>
          <a:p>
            <a:pPr marL="457200" indent="-457200">
              <a:buFont typeface="Arial" panose="020B0604020202020204" pitchFamily="34" charset="0"/>
              <a:buChar char="•"/>
            </a:pPr>
            <a:r>
              <a:rPr lang="en-US" sz="2800" dirty="0"/>
              <a:t>Most detections &lt;50 m</a:t>
            </a:r>
          </a:p>
        </p:txBody>
      </p:sp>
      <p:sp>
        <p:nvSpPr>
          <p:cNvPr id="5" name="TextBox 4">
            <a:extLst>
              <a:ext uri="{FF2B5EF4-FFF2-40B4-BE49-F238E27FC236}">
                <a16:creationId xmlns:a16="http://schemas.microsoft.com/office/drawing/2014/main" id="{38B18798-EB19-C1F3-20C3-75789C515AE2}"/>
              </a:ext>
            </a:extLst>
          </p:cNvPr>
          <p:cNvSpPr txBox="1"/>
          <p:nvPr/>
        </p:nvSpPr>
        <p:spPr>
          <a:xfrm>
            <a:off x="3114040" y="2052320"/>
            <a:ext cx="1284326" cy="369332"/>
          </a:xfrm>
          <a:prstGeom prst="rect">
            <a:avLst/>
          </a:prstGeom>
          <a:noFill/>
        </p:spPr>
        <p:txBody>
          <a:bodyPr wrap="none" rtlCol="0">
            <a:spAutoFit/>
          </a:bodyPr>
          <a:lstStyle/>
          <a:p>
            <a:r>
              <a:rPr lang="en-US" i="1" dirty="0"/>
              <a:t>n</a:t>
            </a:r>
            <a:r>
              <a:rPr lang="en-US" dirty="0"/>
              <a:t> = 160,000</a:t>
            </a:r>
          </a:p>
        </p:txBody>
      </p:sp>
      <p:sp>
        <p:nvSpPr>
          <p:cNvPr id="8" name="TextBox 7">
            <a:extLst>
              <a:ext uri="{FF2B5EF4-FFF2-40B4-BE49-F238E27FC236}">
                <a16:creationId xmlns:a16="http://schemas.microsoft.com/office/drawing/2014/main" id="{652FA274-71BA-266C-53D7-D6A01D60E24F}"/>
              </a:ext>
            </a:extLst>
          </p:cNvPr>
          <p:cNvSpPr txBox="1"/>
          <p:nvPr/>
        </p:nvSpPr>
        <p:spPr>
          <a:xfrm>
            <a:off x="871773" y="1087120"/>
            <a:ext cx="6028445" cy="584775"/>
          </a:xfrm>
          <a:prstGeom prst="rect">
            <a:avLst/>
          </a:prstGeom>
          <a:noFill/>
        </p:spPr>
        <p:txBody>
          <a:bodyPr wrap="none" rtlCol="0">
            <a:spAutoFit/>
          </a:bodyPr>
          <a:lstStyle/>
          <a:p>
            <a:r>
              <a:rPr lang="en-US" sz="3200" dirty="0"/>
              <a:t>Channel Catfish (10 fish implanted)</a:t>
            </a:r>
          </a:p>
        </p:txBody>
      </p:sp>
      <p:pic>
        <p:nvPicPr>
          <p:cNvPr id="2" name="Picture 1">
            <a:extLst>
              <a:ext uri="{FF2B5EF4-FFF2-40B4-BE49-F238E27FC236}">
                <a16:creationId xmlns:a16="http://schemas.microsoft.com/office/drawing/2014/main" id="{DBF5E71F-41A7-6266-9F94-163FB3B414E2}"/>
              </a:ext>
            </a:extLst>
          </p:cNvPr>
          <p:cNvPicPr>
            <a:picLocks noChangeAspect="1"/>
          </p:cNvPicPr>
          <p:nvPr/>
        </p:nvPicPr>
        <p:blipFill>
          <a:blip r:embed="rId3"/>
          <a:stretch>
            <a:fillRect/>
          </a:stretch>
        </p:blipFill>
        <p:spPr>
          <a:xfrm>
            <a:off x="0" y="2421652"/>
            <a:ext cx="8094578" cy="4079928"/>
          </a:xfrm>
          <a:prstGeom prst="rect">
            <a:avLst/>
          </a:prstGeom>
        </p:spPr>
      </p:pic>
    </p:spTree>
    <p:extLst>
      <p:ext uri="{BB962C8B-B14F-4D97-AF65-F5344CB8AC3E}">
        <p14:creationId xmlns:p14="http://schemas.microsoft.com/office/powerpoint/2010/main" val="69139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28A869-F7DB-2C4F-797F-EAA585D1D3EA}"/>
              </a:ext>
            </a:extLst>
          </p:cNvPr>
          <p:cNvSpPr txBox="1"/>
          <p:nvPr/>
        </p:nvSpPr>
        <p:spPr>
          <a:xfrm>
            <a:off x="8099196" y="208670"/>
            <a:ext cx="4003040" cy="2677656"/>
          </a:xfrm>
          <a:prstGeom prst="rect">
            <a:avLst/>
          </a:prstGeom>
          <a:noFill/>
        </p:spPr>
        <p:txBody>
          <a:bodyPr wrap="square" rtlCol="0">
            <a:spAutoFit/>
          </a:bodyPr>
          <a:lstStyle/>
          <a:p>
            <a:r>
              <a:rPr lang="en-US" sz="2800" dirty="0"/>
              <a:t>Acoustic telemetry</a:t>
            </a:r>
          </a:p>
          <a:p>
            <a:endParaRPr lang="en-US" sz="2800" dirty="0"/>
          </a:p>
          <a:p>
            <a:r>
              <a:rPr lang="en-US" sz="2800" dirty="0"/>
              <a:t>What depths?</a:t>
            </a:r>
          </a:p>
          <a:p>
            <a:pPr marL="457200" indent="-457200">
              <a:buFont typeface="Arial" panose="020B0604020202020204" pitchFamily="34" charset="0"/>
              <a:buChar char="•"/>
            </a:pPr>
            <a:r>
              <a:rPr lang="en-US" sz="2800" dirty="0"/>
              <a:t>Date range: Nov 1 to Mar 5</a:t>
            </a:r>
          </a:p>
          <a:p>
            <a:pPr marL="457200" indent="-457200">
              <a:buFont typeface="Arial" panose="020B0604020202020204" pitchFamily="34" charset="0"/>
              <a:buChar char="•"/>
            </a:pPr>
            <a:r>
              <a:rPr lang="en-US" sz="2800" dirty="0"/>
              <a:t>Most detections &lt;50 m</a:t>
            </a:r>
          </a:p>
        </p:txBody>
      </p:sp>
      <p:sp>
        <p:nvSpPr>
          <p:cNvPr id="5" name="TextBox 4">
            <a:extLst>
              <a:ext uri="{FF2B5EF4-FFF2-40B4-BE49-F238E27FC236}">
                <a16:creationId xmlns:a16="http://schemas.microsoft.com/office/drawing/2014/main" id="{38B18798-EB19-C1F3-20C3-75789C515AE2}"/>
              </a:ext>
            </a:extLst>
          </p:cNvPr>
          <p:cNvSpPr txBox="1"/>
          <p:nvPr/>
        </p:nvSpPr>
        <p:spPr>
          <a:xfrm>
            <a:off x="3114040" y="2052320"/>
            <a:ext cx="1674433" cy="369332"/>
          </a:xfrm>
          <a:prstGeom prst="rect">
            <a:avLst/>
          </a:prstGeom>
          <a:noFill/>
        </p:spPr>
        <p:txBody>
          <a:bodyPr wrap="none" rtlCol="0">
            <a:spAutoFit/>
          </a:bodyPr>
          <a:lstStyle/>
          <a:p>
            <a:r>
              <a:rPr lang="en-US" i="1" dirty="0"/>
              <a:t>Depth: 0 – 50 m</a:t>
            </a:r>
            <a:endParaRPr lang="en-US" dirty="0"/>
          </a:p>
        </p:txBody>
      </p:sp>
      <p:pic>
        <p:nvPicPr>
          <p:cNvPr id="2" name="Picture 1">
            <a:extLst>
              <a:ext uri="{FF2B5EF4-FFF2-40B4-BE49-F238E27FC236}">
                <a16:creationId xmlns:a16="http://schemas.microsoft.com/office/drawing/2014/main" id="{794473A1-11F5-89E1-9AE2-9FD7AAE65617}"/>
              </a:ext>
            </a:extLst>
          </p:cNvPr>
          <p:cNvPicPr>
            <a:picLocks noChangeAspect="1"/>
          </p:cNvPicPr>
          <p:nvPr/>
        </p:nvPicPr>
        <p:blipFill>
          <a:blip r:embed="rId3"/>
          <a:stretch>
            <a:fillRect/>
          </a:stretch>
        </p:blipFill>
        <p:spPr>
          <a:xfrm>
            <a:off x="0" y="2418305"/>
            <a:ext cx="8099196" cy="4086375"/>
          </a:xfrm>
          <a:prstGeom prst="rect">
            <a:avLst/>
          </a:prstGeom>
        </p:spPr>
      </p:pic>
      <p:pic>
        <p:nvPicPr>
          <p:cNvPr id="6" name="Picture 5">
            <a:extLst>
              <a:ext uri="{FF2B5EF4-FFF2-40B4-BE49-F238E27FC236}">
                <a16:creationId xmlns:a16="http://schemas.microsoft.com/office/drawing/2014/main" id="{3EE1B34F-E8F6-0973-3FD8-3D2E0400E7AE}"/>
              </a:ext>
            </a:extLst>
          </p:cNvPr>
          <p:cNvPicPr>
            <a:picLocks noChangeAspect="1"/>
          </p:cNvPicPr>
          <p:nvPr/>
        </p:nvPicPr>
        <p:blipFill>
          <a:blip r:embed="rId4"/>
          <a:stretch>
            <a:fillRect/>
          </a:stretch>
        </p:blipFill>
        <p:spPr>
          <a:xfrm>
            <a:off x="8120556" y="4450080"/>
            <a:ext cx="4071444" cy="2053424"/>
          </a:xfrm>
          <a:prstGeom prst="rect">
            <a:avLst/>
          </a:prstGeom>
        </p:spPr>
      </p:pic>
      <p:sp>
        <p:nvSpPr>
          <p:cNvPr id="7" name="TextBox 6">
            <a:extLst>
              <a:ext uri="{FF2B5EF4-FFF2-40B4-BE49-F238E27FC236}">
                <a16:creationId xmlns:a16="http://schemas.microsoft.com/office/drawing/2014/main" id="{7FA93FCB-0699-597F-10CB-F01E07BAF4CC}"/>
              </a:ext>
            </a:extLst>
          </p:cNvPr>
          <p:cNvSpPr txBox="1"/>
          <p:nvPr/>
        </p:nvSpPr>
        <p:spPr>
          <a:xfrm>
            <a:off x="871773" y="1087120"/>
            <a:ext cx="6028445" cy="584775"/>
          </a:xfrm>
          <a:prstGeom prst="rect">
            <a:avLst/>
          </a:prstGeom>
          <a:noFill/>
        </p:spPr>
        <p:txBody>
          <a:bodyPr wrap="none" rtlCol="0">
            <a:spAutoFit/>
          </a:bodyPr>
          <a:lstStyle/>
          <a:p>
            <a:r>
              <a:rPr lang="en-US" sz="3200" dirty="0"/>
              <a:t>Channel Catfish (10 fish implanted)</a:t>
            </a:r>
          </a:p>
        </p:txBody>
      </p:sp>
    </p:spTree>
    <p:extLst>
      <p:ext uri="{BB962C8B-B14F-4D97-AF65-F5344CB8AC3E}">
        <p14:creationId xmlns:p14="http://schemas.microsoft.com/office/powerpoint/2010/main" val="3181056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51C5C-EEAD-EBC4-AB8E-73C8AD85C032}"/>
              </a:ext>
            </a:extLst>
          </p:cNvPr>
          <p:cNvSpPr txBox="1"/>
          <p:nvPr/>
        </p:nvSpPr>
        <p:spPr>
          <a:xfrm>
            <a:off x="1793240" y="1422400"/>
            <a:ext cx="8605520" cy="3046988"/>
          </a:xfrm>
          <a:prstGeom prst="rect">
            <a:avLst/>
          </a:prstGeom>
          <a:noFill/>
        </p:spPr>
        <p:txBody>
          <a:bodyPr wrap="square" rtlCol="0">
            <a:spAutoFit/>
          </a:bodyPr>
          <a:lstStyle/>
          <a:p>
            <a:r>
              <a:rPr lang="en-US" sz="2400" dirty="0"/>
              <a:t>Probability of presence at depth given:</a:t>
            </a:r>
          </a:p>
          <a:p>
            <a:pPr marL="285750" indent="-285750">
              <a:buFont typeface="Arial" panose="020B0604020202020204" pitchFamily="34" charset="0"/>
              <a:buChar char="•"/>
            </a:pPr>
            <a:r>
              <a:rPr lang="en-US" sz="2400" dirty="0"/>
              <a:t>Season (stratification)</a:t>
            </a:r>
          </a:p>
          <a:p>
            <a:pPr marL="285750" indent="-285750">
              <a:buFont typeface="Arial" panose="020B0604020202020204" pitchFamily="34" charset="0"/>
              <a:buChar char="•"/>
            </a:pPr>
            <a:r>
              <a:rPr lang="en-US" sz="2400" dirty="0"/>
              <a:t>Water temp</a:t>
            </a:r>
          </a:p>
          <a:p>
            <a:pPr marL="285750" indent="-285750">
              <a:buFont typeface="Arial" panose="020B0604020202020204" pitchFamily="34" charset="0"/>
              <a:buChar char="•"/>
            </a:pPr>
            <a:r>
              <a:rPr lang="en-US" sz="2400" dirty="0"/>
              <a:t>Location</a:t>
            </a:r>
          </a:p>
          <a:p>
            <a:pPr marL="285750" indent="-285750">
              <a:buFont typeface="Arial" panose="020B0604020202020204" pitchFamily="34" charset="0"/>
              <a:buChar char="•"/>
            </a:pPr>
            <a:r>
              <a:rPr lang="en-US" sz="2400" dirty="0"/>
              <a:t>Species</a:t>
            </a:r>
          </a:p>
          <a:p>
            <a:pPr marL="285750" indent="-285750">
              <a:buFont typeface="Arial" panose="020B0604020202020204" pitchFamily="34" charset="0"/>
              <a:buChar char="•"/>
            </a:pPr>
            <a:endParaRPr lang="en-US" sz="2400" dirty="0"/>
          </a:p>
          <a:p>
            <a:r>
              <a:rPr lang="en-US" sz="2400" dirty="0"/>
              <a:t>Work on model database setup has begun, exact form of model TBD </a:t>
            </a:r>
          </a:p>
          <a:p>
            <a:endParaRPr lang="en-US" sz="2400" dirty="0"/>
          </a:p>
        </p:txBody>
      </p:sp>
      <p:sp>
        <p:nvSpPr>
          <p:cNvPr id="4" name="TextBox 3">
            <a:extLst>
              <a:ext uri="{FF2B5EF4-FFF2-40B4-BE49-F238E27FC236}">
                <a16:creationId xmlns:a16="http://schemas.microsoft.com/office/drawing/2014/main" id="{91E32246-1130-F509-CDBA-AD17D0797D4F}"/>
              </a:ext>
            </a:extLst>
          </p:cNvPr>
          <p:cNvSpPr txBox="1"/>
          <p:nvPr/>
        </p:nvSpPr>
        <p:spPr>
          <a:xfrm>
            <a:off x="2737933" y="204716"/>
            <a:ext cx="7798545" cy="646331"/>
          </a:xfrm>
          <a:prstGeom prst="rect">
            <a:avLst/>
          </a:prstGeom>
          <a:noFill/>
        </p:spPr>
        <p:txBody>
          <a:bodyPr wrap="none" rtlCol="0">
            <a:spAutoFit/>
          </a:bodyPr>
          <a:lstStyle/>
          <a:p>
            <a:pPr algn="ctr"/>
            <a:r>
              <a:rPr lang="en-US" sz="3600" dirty="0"/>
              <a:t>Relative Probability of Entrainment (PoE)</a:t>
            </a:r>
          </a:p>
        </p:txBody>
      </p:sp>
    </p:spTree>
    <p:extLst>
      <p:ext uri="{BB962C8B-B14F-4D97-AF65-F5344CB8AC3E}">
        <p14:creationId xmlns:p14="http://schemas.microsoft.com/office/powerpoint/2010/main" val="165541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ky, ground, nature&#10;&#10;Description automatically generated">
            <a:extLst>
              <a:ext uri="{FF2B5EF4-FFF2-40B4-BE49-F238E27FC236}">
                <a16:creationId xmlns:a16="http://schemas.microsoft.com/office/drawing/2014/main" id="{208313D4-6603-4784-9AD2-C096FF437F26}"/>
              </a:ext>
            </a:extLst>
          </p:cNvPr>
          <p:cNvPicPr>
            <a:picLocks noChangeAspect="1"/>
          </p:cNvPicPr>
          <p:nvPr/>
        </p:nvPicPr>
        <p:blipFill rotWithShape="1">
          <a:blip r:embed="rId3">
            <a:extLst>
              <a:ext uri="{28A0092B-C50C-407E-A947-70E740481C1C}">
                <a14:useLocalDpi xmlns:a14="http://schemas.microsoft.com/office/drawing/2010/main" val="0"/>
              </a:ext>
            </a:extLst>
          </a:blip>
          <a:srcRect t="12878" b="13431"/>
          <a:stretch/>
        </p:blipFill>
        <p:spPr>
          <a:xfrm>
            <a:off x="0" y="59844"/>
            <a:ext cx="12192000" cy="6738311"/>
          </a:xfrm>
          <a:prstGeom prst="rect">
            <a:avLst/>
          </a:prstGeom>
        </p:spPr>
      </p:pic>
      <p:sp>
        <p:nvSpPr>
          <p:cNvPr id="5" name="TextBox 4">
            <a:extLst>
              <a:ext uri="{FF2B5EF4-FFF2-40B4-BE49-F238E27FC236}">
                <a16:creationId xmlns:a16="http://schemas.microsoft.com/office/drawing/2014/main" id="{CBF93E09-5CC1-4FAA-A28E-368473DB7225}"/>
              </a:ext>
            </a:extLst>
          </p:cNvPr>
          <p:cNvSpPr txBox="1"/>
          <p:nvPr/>
        </p:nvSpPr>
        <p:spPr>
          <a:xfrm>
            <a:off x="0" y="1104472"/>
            <a:ext cx="12192000" cy="4256115"/>
          </a:xfrm>
          <a:prstGeom prst="rect">
            <a:avLst/>
          </a:prstGeom>
          <a:solidFill>
            <a:schemeClr val="bg1">
              <a:lumMod val="50000"/>
              <a:alpha val="90000"/>
            </a:schemeClr>
          </a:solidFill>
          <a:effectLst>
            <a:outerShdw blurRad="50800" dist="38100" dir="2700000" algn="tl" rotWithShape="0">
              <a:prstClr val="black">
                <a:alpha val="40000"/>
              </a:prstClr>
            </a:outerShdw>
            <a:softEdge rad="63500"/>
          </a:effectLst>
        </p:spPr>
        <p:txBody>
          <a:bodyPr vert="horz" lIns="91440" tIns="45720" rIns="91440" bIns="45720" numCol="3" rtlCol="0" anchor="b">
            <a:noAutofit/>
          </a:bodyPr>
          <a:lstStyle/>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Bureau of Reclamation</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Kato Miyagishima</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Clarence Fullard</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Mike Horn</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Kerri Pedersen</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Mark McKinstry</a:t>
            </a:r>
          </a:p>
          <a:p>
            <a:pPr marL="457200" indent="-457200">
              <a:lnSpc>
                <a:spcPct val="90000"/>
              </a:lnSpc>
              <a:spcBef>
                <a:spcPct val="0"/>
              </a:spcBef>
              <a:spcAft>
                <a:spcPts val="600"/>
              </a:spcAft>
              <a:buFont typeface="Arial" panose="020B0604020202020204" pitchFamily="34" charset="0"/>
              <a:buChar char="•"/>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Utah State University</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David Rosenberg</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Gary P. Thiede</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Justin Furby</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Hunter </a:t>
            </a:r>
            <a:r>
              <a:rPr lang="en-US" sz="2800" dirty="0" err="1">
                <a:solidFill>
                  <a:schemeClr val="bg1">
                    <a:lumMod val="95000"/>
                  </a:schemeClr>
                </a:solidFill>
                <a:effectLst>
                  <a:outerShdw blurRad="38100" dist="38100" dir="2700000" algn="tl">
                    <a:srgbClr val="000000">
                      <a:alpha val="43137"/>
                    </a:srgbClr>
                  </a:outerShdw>
                </a:effectLst>
                <a:latin typeface="+mj-lt"/>
                <a:ea typeface="+mj-ea"/>
                <a:cs typeface="+mj-cs"/>
              </a:rPr>
              <a:t>Pehrson</a:t>
            </a: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Ben Miller</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Martinique Chavez</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Sarah Barnes</a:t>
            </a:r>
          </a:p>
          <a:p>
            <a:pPr marL="457200" indent="-457200">
              <a:lnSpc>
                <a:spcPct val="90000"/>
              </a:lnSpc>
              <a:spcBef>
                <a:spcPct val="0"/>
              </a:spcBef>
              <a:spcAft>
                <a:spcPts val="600"/>
              </a:spcAft>
              <a:buFont typeface="Arial" panose="020B0604020202020204" pitchFamily="34" charset="0"/>
              <a:buChar char="•"/>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National Park Service</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Jeff Arnold</a:t>
            </a:r>
          </a:p>
          <a:p>
            <a:pPr marL="457200" indent="-457200">
              <a:lnSpc>
                <a:spcPct val="90000"/>
              </a:lnSpc>
              <a:spcBef>
                <a:spcPct val="0"/>
              </a:spcBef>
              <a:spcAft>
                <a:spcPts val="600"/>
              </a:spcAft>
              <a:buFont typeface="Arial" panose="020B0604020202020204" pitchFamily="34" charset="0"/>
              <a:buChar char="•"/>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U.S. Geological Survey</a:t>
            </a:r>
          </a:p>
          <a:p>
            <a:pPr>
              <a:lnSpc>
                <a:spcPct val="90000"/>
              </a:lnSpc>
              <a:spcBef>
                <a:spcPct val="0"/>
              </a:spcBef>
              <a:spcAft>
                <a:spcPts val="600"/>
              </a:spcAft>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USGS Utah Cooperative Fish &amp; Wildlife Research Unit</a:t>
            </a:r>
          </a:p>
        </p:txBody>
      </p:sp>
      <p:sp>
        <p:nvSpPr>
          <p:cNvPr id="17" name="TextBox 16">
            <a:extLst>
              <a:ext uri="{FF2B5EF4-FFF2-40B4-BE49-F238E27FC236}">
                <a16:creationId xmlns:a16="http://schemas.microsoft.com/office/drawing/2014/main" id="{B271F48C-7BF7-4EFD-A109-50EF45D66DC8}"/>
              </a:ext>
            </a:extLst>
          </p:cNvPr>
          <p:cNvSpPr txBox="1"/>
          <p:nvPr/>
        </p:nvSpPr>
        <p:spPr>
          <a:xfrm>
            <a:off x="4213362" y="137216"/>
            <a:ext cx="2990612" cy="476288"/>
          </a:xfrm>
          <a:prstGeom prst="rect">
            <a:avLst/>
          </a:prstGeom>
          <a:solidFill>
            <a:schemeClr val="bg1">
              <a:lumMod val="50000"/>
              <a:alpha val="68000"/>
            </a:schemeClr>
          </a:solidFill>
          <a:effectLst>
            <a:outerShdw blurRad="50800" dist="38100" dir="2700000" algn="tl" rotWithShape="0">
              <a:prstClr val="black">
                <a:alpha val="40000"/>
              </a:prstClr>
            </a:outerShdw>
            <a:softEdge rad="63500"/>
          </a:effectLst>
        </p:spPr>
        <p:txBody>
          <a:bodyPr vert="horz" lIns="91440" tIns="45720" rIns="91440" bIns="45720" rtlCol="0" anchor="b">
            <a:noAutofit/>
          </a:bodyPr>
          <a:lstStyle/>
          <a:p>
            <a:pPr algn="ct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Acknowledgments</a:t>
            </a:r>
          </a:p>
        </p:txBody>
      </p:sp>
      <p:grpSp>
        <p:nvGrpSpPr>
          <p:cNvPr id="2" name="Group 1">
            <a:extLst>
              <a:ext uri="{FF2B5EF4-FFF2-40B4-BE49-F238E27FC236}">
                <a16:creationId xmlns:a16="http://schemas.microsoft.com/office/drawing/2014/main" id="{5F6A82B0-2CCA-4DCC-807C-DD6DD80EF717}"/>
              </a:ext>
            </a:extLst>
          </p:cNvPr>
          <p:cNvGrpSpPr/>
          <p:nvPr/>
        </p:nvGrpSpPr>
        <p:grpSpPr>
          <a:xfrm>
            <a:off x="186380" y="5512650"/>
            <a:ext cx="11819238" cy="1664334"/>
            <a:chOff x="265671" y="5595335"/>
            <a:chExt cx="11819238" cy="1664334"/>
          </a:xfrm>
        </p:grpSpPr>
        <p:sp>
          <p:nvSpPr>
            <p:cNvPr id="21" name="Rectangle: Rounded Corners 20">
              <a:extLst>
                <a:ext uri="{FF2B5EF4-FFF2-40B4-BE49-F238E27FC236}">
                  <a16:creationId xmlns:a16="http://schemas.microsoft.com/office/drawing/2014/main" id="{4189231E-370B-4CB3-B241-973DF9AEA782}"/>
                </a:ext>
              </a:extLst>
            </p:cNvPr>
            <p:cNvSpPr/>
            <p:nvPr/>
          </p:nvSpPr>
          <p:spPr>
            <a:xfrm>
              <a:off x="265671" y="5943603"/>
              <a:ext cx="11819238" cy="908222"/>
            </a:xfrm>
            <a:prstGeom prst="roundRect">
              <a:avLst/>
            </a:prstGeom>
            <a:solidFill>
              <a:schemeClr val="bg1">
                <a:lumMod val="50000"/>
                <a:alpha val="77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048C005-8B34-4337-8228-340B2C5EA255}"/>
                </a:ext>
              </a:extLst>
            </p:cNvPr>
            <p:cNvPicPr>
              <a:picLocks noChangeAspect="1"/>
            </p:cNvPicPr>
            <p:nvPr/>
          </p:nvPicPr>
          <p:blipFill>
            <a:blip r:embed="rId4"/>
            <a:stretch>
              <a:fillRect/>
            </a:stretch>
          </p:blipFill>
          <p:spPr>
            <a:xfrm>
              <a:off x="398793" y="6139367"/>
              <a:ext cx="2145767" cy="600962"/>
            </a:xfrm>
            <a:prstGeom prst="rect">
              <a:avLst/>
            </a:prstGeom>
          </p:spPr>
        </p:pic>
        <p:pic>
          <p:nvPicPr>
            <p:cNvPr id="23" name="Picture 22">
              <a:extLst>
                <a:ext uri="{FF2B5EF4-FFF2-40B4-BE49-F238E27FC236}">
                  <a16:creationId xmlns:a16="http://schemas.microsoft.com/office/drawing/2014/main" id="{67FBDD06-CCB6-4ECB-8BCE-076F1A9268CF}"/>
                </a:ext>
              </a:extLst>
            </p:cNvPr>
            <p:cNvPicPr>
              <a:picLocks noChangeAspect="1"/>
            </p:cNvPicPr>
            <p:nvPr/>
          </p:nvPicPr>
          <p:blipFill>
            <a:blip r:embed="rId5"/>
            <a:stretch>
              <a:fillRect/>
            </a:stretch>
          </p:blipFill>
          <p:spPr>
            <a:xfrm>
              <a:off x="3264626" y="6240124"/>
              <a:ext cx="1011207" cy="459639"/>
            </a:xfrm>
            <a:prstGeom prst="rect">
              <a:avLst/>
            </a:prstGeom>
          </p:spPr>
        </p:pic>
        <p:pic>
          <p:nvPicPr>
            <p:cNvPr id="24" name="Picture 23">
              <a:extLst>
                <a:ext uri="{FF2B5EF4-FFF2-40B4-BE49-F238E27FC236}">
                  <a16:creationId xmlns:a16="http://schemas.microsoft.com/office/drawing/2014/main" id="{38347650-63B1-4DC6-A24E-46F4A34CB050}"/>
                </a:ext>
              </a:extLst>
            </p:cNvPr>
            <p:cNvPicPr>
              <a:picLocks noChangeAspect="1"/>
            </p:cNvPicPr>
            <p:nvPr/>
          </p:nvPicPr>
          <p:blipFill>
            <a:blip r:embed="rId6"/>
            <a:stretch>
              <a:fillRect/>
            </a:stretch>
          </p:blipFill>
          <p:spPr>
            <a:xfrm>
              <a:off x="10139987" y="5595335"/>
              <a:ext cx="1664334" cy="1664334"/>
            </a:xfrm>
            <a:prstGeom prst="rect">
              <a:avLst/>
            </a:prstGeom>
          </p:spPr>
        </p:pic>
        <p:pic>
          <p:nvPicPr>
            <p:cNvPr id="25" name="Picture 24">
              <a:extLst>
                <a:ext uri="{FF2B5EF4-FFF2-40B4-BE49-F238E27FC236}">
                  <a16:creationId xmlns:a16="http://schemas.microsoft.com/office/drawing/2014/main" id="{B979A1A2-94AC-48AE-8E91-A541A4C4E8EA}"/>
                </a:ext>
              </a:extLst>
            </p:cNvPr>
            <p:cNvPicPr>
              <a:picLocks noChangeAspect="1"/>
            </p:cNvPicPr>
            <p:nvPr/>
          </p:nvPicPr>
          <p:blipFill>
            <a:blip r:embed="rId7"/>
            <a:stretch>
              <a:fillRect/>
            </a:stretch>
          </p:blipFill>
          <p:spPr>
            <a:xfrm>
              <a:off x="7608246" y="6125391"/>
              <a:ext cx="1923075" cy="600961"/>
            </a:xfrm>
            <a:prstGeom prst="rect">
              <a:avLst/>
            </a:prstGeom>
          </p:spPr>
        </p:pic>
        <p:pic>
          <p:nvPicPr>
            <p:cNvPr id="26" name="Picture 25">
              <a:extLst>
                <a:ext uri="{FF2B5EF4-FFF2-40B4-BE49-F238E27FC236}">
                  <a16:creationId xmlns:a16="http://schemas.microsoft.com/office/drawing/2014/main" id="{8F1E9D9B-D2F2-4A92-9F5C-1F2A522040E5}"/>
                </a:ext>
              </a:extLst>
            </p:cNvPr>
            <p:cNvPicPr>
              <a:picLocks noChangeAspect="1"/>
            </p:cNvPicPr>
            <p:nvPr/>
          </p:nvPicPr>
          <p:blipFill>
            <a:blip r:embed="rId8">
              <a:alphaModFix amt="75000"/>
            </a:blip>
            <a:stretch>
              <a:fillRect/>
            </a:stretch>
          </p:blipFill>
          <p:spPr>
            <a:xfrm>
              <a:off x="5296715" y="5991959"/>
              <a:ext cx="982489" cy="811510"/>
            </a:xfrm>
            <a:prstGeom prst="rect">
              <a:avLst/>
            </a:prstGeom>
          </p:spPr>
        </p:pic>
      </p:grpSp>
    </p:spTree>
    <p:extLst>
      <p:ext uri="{BB962C8B-B14F-4D97-AF65-F5344CB8AC3E}">
        <p14:creationId xmlns:p14="http://schemas.microsoft.com/office/powerpoint/2010/main" val="1061452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ky, ground, nature&#10;&#10;Description automatically generated">
            <a:extLst>
              <a:ext uri="{FF2B5EF4-FFF2-40B4-BE49-F238E27FC236}">
                <a16:creationId xmlns:a16="http://schemas.microsoft.com/office/drawing/2014/main" id="{208313D4-6603-4784-9AD2-C096FF437F26}"/>
              </a:ext>
            </a:extLst>
          </p:cNvPr>
          <p:cNvPicPr>
            <a:picLocks noChangeAspect="1"/>
          </p:cNvPicPr>
          <p:nvPr/>
        </p:nvPicPr>
        <p:blipFill rotWithShape="1">
          <a:blip r:embed="rId3">
            <a:extLst>
              <a:ext uri="{28A0092B-C50C-407E-A947-70E740481C1C}">
                <a14:useLocalDpi xmlns:a14="http://schemas.microsoft.com/office/drawing/2010/main" val="0"/>
              </a:ext>
            </a:extLst>
          </a:blip>
          <a:srcRect t="12878" b="13431"/>
          <a:stretch/>
        </p:blipFill>
        <p:spPr>
          <a:xfrm>
            <a:off x="0" y="59844"/>
            <a:ext cx="12192000" cy="6738311"/>
          </a:xfrm>
          <a:prstGeom prst="rect">
            <a:avLst/>
          </a:prstGeom>
        </p:spPr>
      </p:pic>
      <p:sp>
        <p:nvSpPr>
          <p:cNvPr id="5" name="TextBox 4">
            <a:extLst>
              <a:ext uri="{FF2B5EF4-FFF2-40B4-BE49-F238E27FC236}">
                <a16:creationId xmlns:a16="http://schemas.microsoft.com/office/drawing/2014/main" id="{CBF93E09-5CC1-4FAA-A28E-368473DB7225}"/>
              </a:ext>
            </a:extLst>
          </p:cNvPr>
          <p:cNvSpPr txBox="1"/>
          <p:nvPr/>
        </p:nvSpPr>
        <p:spPr>
          <a:xfrm>
            <a:off x="0" y="1104472"/>
            <a:ext cx="12192000" cy="4256115"/>
          </a:xfrm>
          <a:prstGeom prst="rect">
            <a:avLst/>
          </a:prstGeom>
          <a:solidFill>
            <a:schemeClr val="bg1">
              <a:lumMod val="50000"/>
              <a:alpha val="90000"/>
            </a:schemeClr>
          </a:solidFill>
          <a:effectLst>
            <a:outerShdw blurRad="50800" dist="38100" dir="2700000" algn="tl" rotWithShape="0">
              <a:prstClr val="black">
                <a:alpha val="40000"/>
              </a:prstClr>
            </a:outerShdw>
            <a:softEdge rad="63500"/>
          </a:effectLst>
        </p:spPr>
        <p:txBody>
          <a:bodyPr vert="horz" lIns="91440" tIns="45720" rIns="91440" bIns="45720" numCol="3" rtlCol="0" anchor="b">
            <a:noAutofit/>
          </a:bodyPr>
          <a:lstStyle/>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Bureau of Reclamation</a:t>
            </a:r>
          </a:p>
          <a:p>
            <a:pPr marL="457200" indent="-457200">
              <a:lnSpc>
                <a:spcPct val="90000"/>
              </a:lnSpc>
              <a:spcBef>
                <a:spcPct val="0"/>
              </a:spcBef>
              <a:spcAft>
                <a:spcPts val="600"/>
              </a:spcAft>
              <a:buFont typeface="Arial" panose="020B0604020202020204" pitchFamily="34" charset="0"/>
              <a:buChar char="•"/>
            </a:pPr>
            <a:r>
              <a:rPr lang="en-US" sz="2800" b="1" dirty="0">
                <a:solidFill>
                  <a:schemeClr val="bg1">
                    <a:lumMod val="95000"/>
                  </a:schemeClr>
                </a:solidFill>
                <a:effectLst>
                  <a:outerShdw blurRad="38100" dist="38100" dir="2700000" algn="tl">
                    <a:srgbClr val="000000">
                      <a:alpha val="43137"/>
                    </a:srgbClr>
                  </a:outerShdw>
                </a:effectLst>
                <a:latin typeface="+mj-lt"/>
                <a:ea typeface="+mj-ea"/>
                <a:cs typeface="+mj-cs"/>
              </a:rPr>
              <a:t>Kato Miyagishima</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Clarence Fullard</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Mike Horn</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Kerri Pedersen</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Mark McKinstry</a:t>
            </a:r>
          </a:p>
          <a:p>
            <a:pPr marL="457200" indent="-457200">
              <a:lnSpc>
                <a:spcPct val="90000"/>
              </a:lnSpc>
              <a:spcBef>
                <a:spcPct val="0"/>
              </a:spcBef>
              <a:spcAft>
                <a:spcPts val="600"/>
              </a:spcAft>
              <a:buFont typeface="Arial" panose="020B0604020202020204" pitchFamily="34" charset="0"/>
              <a:buChar char="•"/>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Utah State University</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David Rosenberg</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Gary P. Thiede</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Justin Furby</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Hunter </a:t>
            </a:r>
            <a:r>
              <a:rPr lang="en-US" sz="2800" dirty="0" err="1">
                <a:solidFill>
                  <a:schemeClr val="bg1">
                    <a:lumMod val="95000"/>
                  </a:schemeClr>
                </a:solidFill>
                <a:effectLst>
                  <a:outerShdw blurRad="38100" dist="38100" dir="2700000" algn="tl">
                    <a:srgbClr val="000000">
                      <a:alpha val="43137"/>
                    </a:srgbClr>
                  </a:outerShdw>
                </a:effectLst>
                <a:latin typeface="+mj-lt"/>
                <a:ea typeface="+mj-ea"/>
                <a:cs typeface="+mj-cs"/>
              </a:rPr>
              <a:t>Pehrson</a:t>
            </a: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Ben Miller</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Martinique Chavez</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Sarah Barnes</a:t>
            </a:r>
          </a:p>
          <a:p>
            <a:pPr marL="457200" indent="-457200">
              <a:lnSpc>
                <a:spcPct val="90000"/>
              </a:lnSpc>
              <a:spcBef>
                <a:spcPct val="0"/>
              </a:spcBef>
              <a:spcAft>
                <a:spcPts val="600"/>
              </a:spcAft>
              <a:buFont typeface="Arial" panose="020B0604020202020204" pitchFamily="34" charset="0"/>
              <a:buChar char="•"/>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National Park Service</a:t>
            </a:r>
          </a:p>
          <a:p>
            <a:pPr marL="457200" indent="-457200">
              <a:lnSpc>
                <a:spcPct val="90000"/>
              </a:lnSpc>
              <a:spcBef>
                <a:spcPct val="0"/>
              </a:spcBef>
              <a:spcAft>
                <a:spcPts val="600"/>
              </a:spcAft>
              <a:buFont typeface="Arial" panose="020B0604020202020204" pitchFamily="34" charset="0"/>
              <a:buChar char="•"/>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Jeff Arnold</a:t>
            </a:r>
          </a:p>
          <a:p>
            <a:pPr marL="457200" indent="-457200">
              <a:lnSpc>
                <a:spcPct val="90000"/>
              </a:lnSpc>
              <a:spcBef>
                <a:spcPct val="0"/>
              </a:spcBef>
              <a:spcAft>
                <a:spcPts val="600"/>
              </a:spcAft>
              <a:buFont typeface="Arial" panose="020B0604020202020204" pitchFamily="34" charset="0"/>
              <a:buChar char="•"/>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U.S. Geological Survey</a:t>
            </a:r>
          </a:p>
          <a:p>
            <a:pPr>
              <a:lnSpc>
                <a:spcPct val="90000"/>
              </a:lnSpc>
              <a:spcBef>
                <a:spcPct val="0"/>
              </a:spcBef>
              <a:spcAft>
                <a:spcPts val="600"/>
              </a:spcAft>
            </a:pPr>
            <a:endPar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USGS Utah Cooperative Fish &amp; Wildlife Research Unit</a:t>
            </a:r>
          </a:p>
        </p:txBody>
      </p:sp>
      <p:sp>
        <p:nvSpPr>
          <p:cNvPr id="17" name="TextBox 16">
            <a:extLst>
              <a:ext uri="{FF2B5EF4-FFF2-40B4-BE49-F238E27FC236}">
                <a16:creationId xmlns:a16="http://schemas.microsoft.com/office/drawing/2014/main" id="{B271F48C-7BF7-4EFD-A109-50EF45D66DC8}"/>
              </a:ext>
            </a:extLst>
          </p:cNvPr>
          <p:cNvSpPr txBox="1"/>
          <p:nvPr/>
        </p:nvSpPr>
        <p:spPr>
          <a:xfrm>
            <a:off x="4213362" y="137216"/>
            <a:ext cx="2990612" cy="476288"/>
          </a:xfrm>
          <a:prstGeom prst="rect">
            <a:avLst/>
          </a:prstGeom>
          <a:solidFill>
            <a:schemeClr val="bg1">
              <a:lumMod val="50000"/>
              <a:alpha val="68000"/>
            </a:schemeClr>
          </a:solidFill>
          <a:effectLst>
            <a:outerShdw blurRad="50800" dist="38100" dir="2700000" algn="tl" rotWithShape="0">
              <a:prstClr val="black">
                <a:alpha val="40000"/>
              </a:prstClr>
            </a:outerShdw>
            <a:softEdge rad="63500"/>
          </a:effectLst>
        </p:spPr>
        <p:txBody>
          <a:bodyPr vert="horz" lIns="91440" tIns="45720" rIns="91440" bIns="45720" rtlCol="0" anchor="b">
            <a:noAutofit/>
          </a:bodyPr>
          <a:lstStyle/>
          <a:p>
            <a:pPr algn="ctr">
              <a:lnSpc>
                <a:spcPct val="90000"/>
              </a:lnSpc>
              <a:spcBef>
                <a:spcPct val="0"/>
              </a:spcBef>
              <a:spcAft>
                <a:spcPts val="600"/>
              </a:spcAft>
            </a:pPr>
            <a:r>
              <a:rPr lang="en-US" sz="2800" dirty="0">
                <a:solidFill>
                  <a:schemeClr val="bg1">
                    <a:lumMod val="95000"/>
                  </a:schemeClr>
                </a:solidFill>
                <a:effectLst>
                  <a:outerShdw blurRad="38100" dist="38100" dir="2700000" algn="tl">
                    <a:srgbClr val="000000">
                      <a:alpha val="43137"/>
                    </a:srgbClr>
                  </a:outerShdw>
                </a:effectLst>
                <a:latin typeface="+mj-lt"/>
                <a:ea typeface="+mj-ea"/>
                <a:cs typeface="+mj-cs"/>
              </a:rPr>
              <a:t>Acknowledgments</a:t>
            </a:r>
          </a:p>
        </p:txBody>
      </p:sp>
      <p:grpSp>
        <p:nvGrpSpPr>
          <p:cNvPr id="2" name="Group 1">
            <a:extLst>
              <a:ext uri="{FF2B5EF4-FFF2-40B4-BE49-F238E27FC236}">
                <a16:creationId xmlns:a16="http://schemas.microsoft.com/office/drawing/2014/main" id="{5F6A82B0-2CCA-4DCC-807C-DD6DD80EF717}"/>
              </a:ext>
            </a:extLst>
          </p:cNvPr>
          <p:cNvGrpSpPr/>
          <p:nvPr/>
        </p:nvGrpSpPr>
        <p:grpSpPr>
          <a:xfrm>
            <a:off x="186380" y="5512650"/>
            <a:ext cx="11819238" cy="1664334"/>
            <a:chOff x="265671" y="5595335"/>
            <a:chExt cx="11819238" cy="1664334"/>
          </a:xfrm>
        </p:grpSpPr>
        <p:sp>
          <p:nvSpPr>
            <p:cNvPr id="21" name="Rectangle: Rounded Corners 20">
              <a:extLst>
                <a:ext uri="{FF2B5EF4-FFF2-40B4-BE49-F238E27FC236}">
                  <a16:creationId xmlns:a16="http://schemas.microsoft.com/office/drawing/2014/main" id="{4189231E-370B-4CB3-B241-973DF9AEA782}"/>
                </a:ext>
              </a:extLst>
            </p:cNvPr>
            <p:cNvSpPr/>
            <p:nvPr/>
          </p:nvSpPr>
          <p:spPr>
            <a:xfrm>
              <a:off x="265671" y="5943603"/>
              <a:ext cx="11819238" cy="908222"/>
            </a:xfrm>
            <a:prstGeom prst="roundRect">
              <a:avLst/>
            </a:prstGeom>
            <a:solidFill>
              <a:schemeClr val="bg1">
                <a:lumMod val="50000"/>
                <a:alpha val="77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048C005-8B34-4337-8228-340B2C5EA255}"/>
                </a:ext>
              </a:extLst>
            </p:cNvPr>
            <p:cNvPicPr>
              <a:picLocks noChangeAspect="1"/>
            </p:cNvPicPr>
            <p:nvPr/>
          </p:nvPicPr>
          <p:blipFill>
            <a:blip r:embed="rId4"/>
            <a:stretch>
              <a:fillRect/>
            </a:stretch>
          </p:blipFill>
          <p:spPr>
            <a:xfrm>
              <a:off x="398793" y="6139367"/>
              <a:ext cx="2145767" cy="600962"/>
            </a:xfrm>
            <a:prstGeom prst="rect">
              <a:avLst/>
            </a:prstGeom>
          </p:spPr>
        </p:pic>
        <p:pic>
          <p:nvPicPr>
            <p:cNvPr id="23" name="Picture 22">
              <a:extLst>
                <a:ext uri="{FF2B5EF4-FFF2-40B4-BE49-F238E27FC236}">
                  <a16:creationId xmlns:a16="http://schemas.microsoft.com/office/drawing/2014/main" id="{67FBDD06-CCB6-4ECB-8BCE-076F1A9268CF}"/>
                </a:ext>
              </a:extLst>
            </p:cNvPr>
            <p:cNvPicPr>
              <a:picLocks noChangeAspect="1"/>
            </p:cNvPicPr>
            <p:nvPr/>
          </p:nvPicPr>
          <p:blipFill>
            <a:blip r:embed="rId5"/>
            <a:stretch>
              <a:fillRect/>
            </a:stretch>
          </p:blipFill>
          <p:spPr>
            <a:xfrm>
              <a:off x="3264626" y="6240124"/>
              <a:ext cx="1011207" cy="459639"/>
            </a:xfrm>
            <a:prstGeom prst="rect">
              <a:avLst/>
            </a:prstGeom>
          </p:spPr>
        </p:pic>
        <p:pic>
          <p:nvPicPr>
            <p:cNvPr id="24" name="Picture 23">
              <a:extLst>
                <a:ext uri="{FF2B5EF4-FFF2-40B4-BE49-F238E27FC236}">
                  <a16:creationId xmlns:a16="http://schemas.microsoft.com/office/drawing/2014/main" id="{38347650-63B1-4DC6-A24E-46F4A34CB050}"/>
                </a:ext>
              </a:extLst>
            </p:cNvPr>
            <p:cNvPicPr>
              <a:picLocks noChangeAspect="1"/>
            </p:cNvPicPr>
            <p:nvPr/>
          </p:nvPicPr>
          <p:blipFill>
            <a:blip r:embed="rId6"/>
            <a:stretch>
              <a:fillRect/>
            </a:stretch>
          </p:blipFill>
          <p:spPr>
            <a:xfrm>
              <a:off x="10139987" y="5595335"/>
              <a:ext cx="1664334" cy="1664334"/>
            </a:xfrm>
            <a:prstGeom prst="rect">
              <a:avLst/>
            </a:prstGeom>
          </p:spPr>
        </p:pic>
        <p:pic>
          <p:nvPicPr>
            <p:cNvPr id="25" name="Picture 24">
              <a:extLst>
                <a:ext uri="{FF2B5EF4-FFF2-40B4-BE49-F238E27FC236}">
                  <a16:creationId xmlns:a16="http://schemas.microsoft.com/office/drawing/2014/main" id="{B979A1A2-94AC-48AE-8E91-A541A4C4E8EA}"/>
                </a:ext>
              </a:extLst>
            </p:cNvPr>
            <p:cNvPicPr>
              <a:picLocks noChangeAspect="1"/>
            </p:cNvPicPr>
            <p:nvPr/>
          </p:nvPicPr>
          <p:blipFill>
            <a:blip r:embed="rId7"/>
            <a:stretch>
              <a:fillRect/>
            </a:stretch>
          </p:blipFill>
          <p:spPr>
            <a:xfrm>
              <a:off x="7608246" y="6125391"/>
              <a:ext cx="1923075" cy="600961"/>
            </a:xfrm>
            <a:prstGeom prst="rect">
              <a:avLst/>
            </a:prstGeom>
          </p:spPr>
        </p:pic>
        <p:pic>
          <p:nvPicPr>
            <p:cNvPr id="26" name="Picture 25">
              <a:extLst>
                <a:ext uri="{FF2B5EF4-FFF2-40B4-BE49-F238E27FC236}">
                  <a16:creationId xmlns:a16="http://schemas.microsoft.com/office/drawing/2014/main" id="{8F1E9D9B-D2F2-4A92-9F5C-1F2A522040E5}"/>
                </a:ext>
              </a:extLst>
            </p:cNvPr>
            <p:cNvPicPr>
              <a:picLocks noChangeAspect="1"/>
            </p:cNvPicPr>
            <p:nvPr/>
          </p:nvPicPr>
          <p:blipFill>
            <a:blip r:embed="rId8">
              <a:alphaModFix amt="75000"/>
            </a:blip>
            <a:stretch>
              <a:fillRect/>
            </a:stretch>
          </p:blipFill>
          <p:spPr>
            <a:xfrm>
              <a:off x="5296715" y="5991959"/>
              <a:ext cx="982489" cy="811510"/>
            </a:xfrm>
            <a:prstGeom prst="rect">
              <a:avLst/>
            </a:prstGeom>
          </p:spPr>
        </p:pic>
      </p:grpSp>
      <p:pic>
        <p:nvPicPr>
          <p:cNvPr id="6" name="Picture 5" descr="A picture containing ground, mountain, outdoor&#10;&#10;Description automatically generated">
            <a:extLst>
              <a:ext uri="{FF2B5EF4-FFF2-40B4-BE49-F238E27FC236}">
                <a16:creationId xmlns:a16="http://schemas.microsoft.com/office/drawing/2014/main" id="{4B6D7DE9-334A-60E7-37AE-FE933EE90C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5880" y="1726375"/>
            <a:ext cx="5262880" cy="3947160"/>
          </a:xfrm>
          <a:prstGeom prst="rect">
            <a:avLst/>
          </a:prstGeom>
        </p:spPr>
      </p:pic>
    </p:spTree>
    <p:extLst>
      <p:ext uri="{BB962C8B-B14F-4D97-AF65-F5344CB8AC3E}">
        <p14:creationId xmlns:p14="http://schemas.microsoft.com/office/powerpoint/2010/main" val="2479456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0C01D-EBC5-44B2-B7F3-FDEB0E2F6318}"/>
              </a:ext>
            </a:extLst>
          </p:cNvPr>
          <p:cNvPicPr>
            <a:picLocks noChangeAspect="1"/>
          </p:cNvPicPr>
          <p:nvPr/>
        </p:nvPicPr>
        <p:blipFill rotWithShape="1">
          <a:blip r:embed="rId3"/>
          <a:srcRect t="8982" b="4815"/>
          <a:stretch/>
        </p:blipFill>
        <p:spPr>
          <a:xfrm>
            <a:off x="0" y="11726"/>
            <a:ext cx="12192000" cy="6846274"/>
          </a:xfrm>
          <a:prstGeom prst="rect">
            <a:avLst/>
          </a:prstGeom>
        </p:spPr>
      </p:pic>
      <p:grpSp>
        <p:nvGrpSpPr>
          <p:cNvPr id="9" name="Group 8">
            <a:extLst>
              <a:ext uri="{FF2B5EF4-FFF2-40B4-BE49-F238E27FC236}">
                <a16:creationId xmlns:a16="http://schemas.microsoft.com/office/drawing/2014/main" id="{C5F66A8A-D847-435C-8B9B-F367C713DF25}"/>
              </a:ext>
            </a:extLst>
          </p:cNvPr>
          <p:cNvGrpSpPr/>
          <p:nvPr/>
        </p:nvGrpSpPr>
        <p:grpSpPr>
          <a:xfrm>
            <a:off x="265520" y="2242226"/>
            <a:ext cx="4704535" cy="3360905"/>
            <a:chOff x="265520" y="2242226"/>
            <a:chExt cx="4704535" cy="3360905"/>
          </a:xfrm>
        </p:grpSpPr>
        <p:sp>
          <p:nvSpPr>
            <p:cNvPr id="2" name="TextBox 1">
              <a:extLst>
                <a:ext uri="{FF2B5EF4-FFF2-40B4-BE49-F238E27FC236}">
                  <a16:creationId xmlns:a16="http://schemas.microsoft.com/office/drawing/2014/main" id="{B19DC476-70A3-4704-9FEB-28D01128F5F8}"/>
                </a:ext>
              </a:extLst>
            </p:cNvPr>
            <p:cNvSpPr txBox="1"/>
            <p:nvPr/>
          </p:nvSpPr>
          <p:spPr>
            <a:xfrm>
              <a:off x="265520" y="2905780"/>
              <a:ext cx="2426880" cy="2000548"/>
            </a:xfrm>
            <a:prstGeom prst="rect">
              <a:avLst/>
            </a:prstGeom>
            <a:solidFill>
              <a:schemeClr val="bg1">
                <a:lumMod val="50000"/>
                <a:alpha val="77000"/>
              </a:schemeClr>
            </a:solidFill>
            <a:effectLst>
              <a:softEdge rad="63500"/>
            </a:effectLst>
          </p:spPr>
          <p:txBody>
            <a:bodyPr wrap="square" rtlCol="0">
              <a:spAutoFit/>
            </a:bodyPr>
            <a:lstStyle/>
            <a:p>
              <a:r>
                <a:rPr lang="en-US" sz="2800" dirty="0">
                  <a:solidFill>
                    <a:schemeClr val="bg1">
                      <a:lumMod val="95000"/>
                    </a:schemeClr>
                  </a:solidFill>
                  <a:effectLst>
                    <a:outerShdw blurRad="38100" dist="38100" dir="2700000" algn="tl">
                      <a:srgbClr val="000000">
                        <a:alpha val="43137"/>
                      </a:srgbClr>
                    </a:outerShdw>
                  </a:effectLst>
                </a:rPr>
                <a:t>Study Area</a:t>
              </a:r>
            </a:p>
            <a:p>
              <a:pPr marL="514350" indent="-514350">
                <a:buAutoNum type="alphaLcParenR"/>
              </a:pPr>
              <a:r>
                <a:rPr lang="en-US" sz="2800" dirty="0">
                  <a:solidFill>
                    <a:schemeClr val="bg1">
                      <a:lumMod val="95000"/>
                    </a:schemeClr>
                  </a:solidFill>
                  <a:effectLst>
                    <a:outerShdw blurRad="38100" dist="38100" dir="2700000" algn="tl">
                      <a:srgbClr val="000000">
                        <a:alpha val="43137"/>
                      </a:srgbClr>
                    </a:outerShdw>
                  </a:effectLst>
                </a:rPr>
                <a:t>Wahweap</a:t>
              </a:r>
            </a:p>
            <a:p>
              <a:pPr marL="514350" indent="-514350">
                <a:buAutoNum type="alphaLcParenR"/>
              </a:pPr>
              <a:r>
                <a:rPr lang="en-US" sz="2800" dirty="0">
                  <a:solidFill>
                    <a:schemeClr val="bg1">
                      <a:lumMod val="95000"/>
                    </a:schemeClr>
                  </a:solidFill>
                  <a:effectLst>
                    <a:outerShdw blurRad="38100" dist="38100" dir="2700000" algn="tl">
                      <a:srgbClr val="000000">
                        <a:alpha val="43137"/>
                      </a:srgbClr>
                    </a:outerShdw>
                  </a:effectLst>
                </a:rPr>
                <a:t>Confluence</a:t>
              </a:r>
            </a:p>
            <a:p>
              <a:pPr marL="514350" indent="-514350">
                <a:buAutoNum type="alphaLcParenR"/>
              </a:pPr>
              <a:r>
                <a:rPr lang="en-US" sz="4000" u="sng" dirty="0">
                  <a:solidFill>
                    <a:schemeClr val="bg1">
                      <a:lumMod val="95000"/>
                    </a:schemeClr>
                  </a:solidFill>
                  <a:effectLst>
                    <a:outerShdw blurRad="38100" dist="38100" dir="2700000" algn="tl">
                      <a:srgbClr val="000000">
                        <a:alpha val="43137"/>
                      </a:srgbClr>
                    </a:outerShdw>
                  </a:effectLst>
                </a:rPr>
                <a:t>Forebay</a:t>
              </a:r>
            </a:p>
          </p:txBody>
        </p:sp>
        <p:cxnSp>
          <p:nvCxnSpPr>
            <p:cNvPr id="10" name="Straight Arrow Connector 9">
              <a:extLst>
                <a:ext uri="{FF2B5EF4-FFF2-40B4-BE49-F238E27FC236}">
                  <a16:creationId xmlns:a16="http://schemas.microsoft.com/office/drawing/2014/main" id="{29693485-F7C6-4949-B719-07CCEEA636F7}"/>
                </a:ext>
              </a:extLst>
            </p:cNvPr>
            <p:cNvCxnSpPr>
              <a:cxnSpLocks/>
            </p:cNvCxnSpPr>
            <p:nvPr/>
          </p:nvCxnSpPr>
          <p:spPr>
            <a:xfrm flipV="1">
              <a:off x="2393950" y="2944692"/>
              <a:ext cx="2075910" cy="636708"/>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DA8E27-9C0D-4AE4-8057-381C1D5BE8F1}"/>
                </a:ext>
              </a:extLst>
            </p:cNvPr>
            <p:cNvCxnSpPr>
              <a:cxnSpLocks/>
            </p:cNvCxnSpPr>
            <p:nvPr/>
          </p:nvCxnSpPr>
          <p:spPr>
            <a:xfrm>
              <a:off x="2543175" y="4081244"/>
              <a:ext cx="1738441" cy="12888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87D163-53BE-4887-8931-BAAF08ED2EE5}"/>
                </a:ext>
              </a:extLst>
            </p:cNvPr>
            <p:cNvCxnSpPr>
              <a:cxnSpLocks/>
            </p:cNvCxnSpPr>
            <p:nvPr/>
          </p:nvCxnSpPr>
          <p:spPr>
            <a:xfrm>
              <a:off x="2543175" y="4636983"/>
              <a:ext cx="1689014" cy="54570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E4EE7F5-A6EF-4B91-802A-8CE91CAC231C}"/>
                </a:ext>
              </a:extLst>
            </p:cNvPr>
            <p:cNvSpPr/>
            <p:nvPr/>
          </p:nvSpPr>
          <p:spPr>
            <a:xfrm>
              <a:off x="3657600" y="2242226"/>
              <a:ext cx="1312455" cy="3360905"/>
            </a:xfrm>
            <a:prstGeom prst="ellipse">
              <a:avLst/>
            </a:prstGeom>
            <a:noFill/>
            <a:ln w="349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4067C878-CA8C-4344-9841-78BD2F35DDC6}"/>
              </a:ext>
            </a:extLst>
          </p:cNvPr>
          <p:cNvSpPr txBox="1"/>
          <p:nvPr/>
        </p:nvSpPr>
        <p:spPr>
          <a:xfrm>
            <a:off x="1085029" y="5657053"/>
            <a:ext cx="2783454" cy="523220"/>
          </a:xfrm>
          <a:prstGeom prst="rect">
            <a:avLst/>
          </a:prstGeom>
          <a:noFill/>
        </p:spPr>
        <p:txBody>
          <a:bodyPr wrap="none" rtlCol="0">
            <a:spAutoFit/>
          </a:bodyPr>
          <a:lstStyle/>
          <a:p>
            <a:r>
              <a:rPr lang="en-US" sz="2800" dirty="0">
                <a:effectLst>
                  <a:outerShdw blurRad="38100" dist="38100" dir="2700000" algn="tl">
                    <a:srgbClr val="000000">
                      <a:alpha val="43137"/>
                    </a:srgbClr>
                  </a:outerShdw>
                </a:effectLst>
              </a:rPr>
              <a:t>Glen Canyon Dam</a:t>
            </a:r>
          </a:p>
        </p:txBody>
      </p:sp>
      <p:cxnSp>
        <p:nvCxnSpPr>
          <p:cNvPr id="19" name="Straight Arrow Connector 18">
            <a:extLst>
              <a:ext uri="{FF2B5EF4-FFF2-40B4-BE49-F238E27FC236}">
                <a16:creationId xmlns:a16="http://schemas.microsoft.com/office/drawing/2014/main" id="{6BDC0B41-B024-49A7-9FB3-4809F25F72AF}"/>
              </a:ext>
            </a:extLst>
          </p:cNvPr>
          <p:cNvCxnSpPr>
            <a:cxnSpLocks/>
            <a:stCxn id="17" idx="3"/>
          </p:cNvCxnSpPr>
          <p:nvPr/>
        </p:nvCxnSpPr>
        <p:spPr>
          <a:xfrm flipV="1">
            <a:off x="3868483" y="5632253"/>
            <a:ext cx="290091" cy="2864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CFFBB1A-9A52-42FC-BA41-9C7B3854E694}"/>
              </a:ext>
            </a:extLst>
          </p:cNvPr>
          <p:cNvGrpSpPr/>
          <p:nvPr/>
        </p:nvGrpSpPr>
        <p:grpSpPr>
          <a:xfrm>
            <a:off x="8370769" y="11726"/>
            <a:ext cx="3680411" cy="3282696"/>
            <a:chOff x="8386009" y="38912"/>
            <a:chExt cx="3680411" cy="3282696"/>
          </a:xfrm>
        </p:grpSpPr>
        <p:grpSp>
          <p:nvGrpSpPr>
            <p:cNvPr id="3" name="Group 2">
              <a:extLst>
                <a:ext uri="{FF2B5EF4-FFF2-40B4-BE49-F238E27FC236}">
                  <a16:creationId xmlns:a16="http://schemas.microsoft.com/office/drawing/2014/main" id="{C036996D-83EA-462B-88CC-FA79CE8E05C7}"/>
                </a:ext>
              </a:extLst>
            </p:cNvPr>
            <p:cNvGrpSpPr/>
            <p:nvPr/>
          </p:nvGrpSpPr>
          <p:grpSpPr>
            <a:xfrm>
              <a:off x="8386009" y="38912"/>
              <a:ext cx="3680411" cy="3282696"/>
              <a:chOff x="8386009" y="38912"/>
              <a:chExt cx="3680411" cy="3282696"/>
            </a:xfrm>
          </p:grpSpPr>
          <p:pic>
            <p:nvPicPr>
              <p:cNvPr id="5" name="Picture 4">
                <a:extLst>
                  <a:ext uri="{FF2B5EF4-FFF2-40B4-BE49-F238E27FC236}">
                    <a16:creationId xmlns:a16="http://schemas.microsoft.com/office/drawing/2014/main" id="{B304AFFD-B15B-42CB-8722-2E454AF4D4BE}"/>
                  </a:ext>
                </a:extLst>
              </p:cNvPr>
              <p:cNvPicPr>
                <a:picLocks noChangeAspect="1"/>
              </p:cNvPicPr>
              <p:nvPr/>
            </p:nvPicPr>
            <p:blipFill>
              <a:blip r:embed="rId4"/>
              <a:stretch>
                <a:fillRect/>
              </a:stretch>
            </p:blipFill>
            <p:spPr>
              <a:xfrm>
                <a:off x="8386009" y="38912"/>
                <a:ext cx="3680411" cy="3282696"/>
              </a:xfrm>
              <a:prstGeom prst="rect">
                <a:avLst/>
              </a:prstGeom>
              <a:ln>
                <a:solidFill>
                  <a:schemeClr val="accent1"/>
                </a:solidFill>
              </a:ln>
            </p:spPr>
          </p:pic>
          <p:sp>
            <p:nvSpPr>
              <p:cNvPr id="7" name="Rectangle 6">
                <a:extLst>
                  <a:ext uri="{FF2B5EF4-FFF2-40B4-BE49-F238E27FC236}">
                    <a16:creationId xmlns:a16="http://schemas.microsoft.com/office/drawing/2014/main" id="{31F27A72-CE30-4F36-AE5C-37DBEB81B990}"/>
                  </a:ext>
                </a:extLst>
              </p:cNvPr>
              <p:cNvSpPr/>
              <p:nvPr/>
            </p:nvSpPr>
            <p:spPr>
              <a:xfrm>
                <a:off x="8851392" y="2944692"/>
                <a:ext cx="324612" cy="207752"/>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58C72B43-941D-4F13-95B1-57C936220483}"/>
                </a:ext>
              </a:extLst>
            </p:cNvPr>
            <p:cNvSpPr txBox="1"/>
            <p:nvPr/>
          </p:nvSpPr>
          <p:spPr>
            <a:xfrm>
              <a:off x="10931652" y="2575360"/>
              <a:ext cx="444352" cy="369332"/>
            </a:xfrm>
            <a:prstGeom prst="rect">
              <a:avLst/>
            </a:prstGeom>
            <a:noFill/>
          </p:spPr>
          <p:txBody>
            <a:bodyPr wrap="none" rtlCol="0">
              <a:spAutoFit/>
            </a:bodyPr>
            <a:lstStyle/>
            <a:p>
              <a:r>
                <a:rPr lang="en-US" dirty="0"/>
                <a:t>UT</a:t>
              </a:r>
            </a:p>
          </p:txBody>
        </p:sp>
        <p:sp>
          <p:nvSpPr>
            <p:cNvPr id="22" name="TextBox 21">
              <a:extLst>
                <a:ext uri="{FF2B5EF4-FFF2-40B4-BE49-F238E27FC236}">
                  <a16:creationId xmlns:a16="http://schemas.microsoft.com/office/drawing/2014/main" id="{D399D01F-15B0-43CB-80CB-FC3D126A0F7C}"/>
                </a:ext>
              </a:extLst>
            </p:cNvPr>
            <p:cNvSpPr txBox="1"/>
            <p:nvPr/>
          </p:nvSpPr>
          <p:spPr>
            <a:xfrm>
              <a:off x="10931652" y="2863902"/>
              <a:ext cx="425116" cy="369332"/>
            </a:xfrm>
            <a:prstGeom prst="rect">
              <a:avLst/>
            </a:prstGeom>
            <a:noFill/>
          </p:spPr>
          <p:txBody>
            <a:bodyPr wrap="none" rtlCol="0">
              <a:spAutoFit/>
            </a:bodyPr>
            <a:lstStyle/>
            <a:p>
              <a:r>
                <a:rPr lang="en-US" dirty="0"/>
                <a:t>AZ</a:t>
              </a:r>
            </a:p>
          </p:txBody>
        </p:sp>
        <p:cxnSp>
          <p:nvCxnSpPr>
            <p:cNvPr id="14" name="Straight Connector 13">
              <a:extLst>
                <a:ext uri="{FF2B5EF4-FFF2-40B4-BE49-F238E27FC236}">
                  <a16:creationId xmlns:a16="http://schemas.microsoft.com/office/drawing/2014/main" id="{74A2400C-4782-48CB-960D-7B3AF974BE75}"/>
                </a:ext>
              </a:extLst>
            </p:cNvPr>
            <p:cNvCxnSpPr/>
            <p:nvPr/>
          </p:nvCxnSpPr>
          <p:spPr>
            <a:xfrm>
              <a:off x="8386009" y="2905780"/>
              <a:ext cx="368041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a:extLst>
              <a:ext uri="{FF2B5EF4-FFF2-40B4-BE49-F238E27FC236}">
                <a16:creationId xmlns:a16="http://schemas.microsoft.com/office/drawing/2014/main" id="{91340DC9-19F4-4E91-BB95-94F5905F9096}"/>
              </a:ext>
            </a:extLst>
          </p:cNvPr>
          <p:cNvCxnSpPr>
            <a:cxnSpLocks/>
          </p:cNvCxnSpPr>
          <p:nvPr/>
        </p:nvCxnSpPr>
        <p:spPr>
          <a:xfrm>
            <a:off x="8553546" y="620220"/>
            <a:ext cx="1371600" cy="0"/>
          </a:xfrm>
          <a:prstGeom prst="straightConnector1">
            <a:avLst/>
          </a:prstGeom>
          <a:ln w="25400">
            <a:solidFill>
              <a:schemeClr val="tx1"/>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8942B7-E9D2-4D71-B3F1-0778A5E82F99}"/>
              </a:ext>
            </a:extLst>
          </p:cNvPr>
          <p:cNvSpPr txBox="1"/>
          <p:nvPr/>
        </p:nvSpPr>
        <p:spPr>
          <a:xfrm>
            <a:off x="8847720" y="318843"/>
            <a:ext cx="760144" cy="369332"/>
          </a:xfrm>
          <a:prstGeom prst="rect">
            <a:avLst/>
          </a:prstGeom>
          <a:noFill/>
        </p:spPr>
        <p:txBody>
          <a:bodyPr wrap="none" rtlCol="0">
            <a:spAutoFit/>
          </a:bodyPr>
          <a:lstStyle/>
          <a:p>
            <a:r>
              <a:rPr lang="en-US" dirty="0"/>
              <a:t>50 km</a:t>
            </a:r>
          </a:p>
        </p:txBody>
      </p:sp>
      <p:sp>
        <p:nvSpPr>
          <p:cNvPr id="13" name="TextBox 12">
            <a:extLst>
              <a:ext uri="{FF2B5EF4-FFF2-40B4-BE49-F238E27FC236}">
                <a16:creationId xmlns:a16="http://schemas.microsoft.com/office/drawing/2014/main" id="{FA507F28-AE2C-5E20-2217-B3B83EFA5285}"/>
              </a:ext>
            </a:extLst>
          </p:cNvPr>
          <p:cNvSpPr txBox="1"/>
          <p:nvPr/>
        </p:nvSpPr>
        <p:spPr>
          <a:xfrm>
            <a:off x="5235575" y="4607678"/>
            <a:ext cx="5903424" cy="1754326"/>
          </a:xfrm>
          <a:prstGeom prst="rect">
            <a:avLst/>
          </a:prstGeom>
          <a:solidFill>
            <a:schemeClr val="tx1">
              <a:lumMod val="50000"/>
            </a:schemeClr>
          </a:solidFill>
          <a:effectLst>
            <a:softEdge rad="63500"/>
          </a:effectLst>
        </p:spPr>
        <p:txBody>
          <a:bodyPr wrap="square" rtlCol="0">
            <a:spAutoFit/>
          </a:bodyPr>
          <a:lstStyle/>
          <a:p>
            <a:pPr marL="742950" indent="-742950">
              <a:buFont typeface="+mj-lt"/>
              <a:buAutoNum type="arabicPeriod"/>
            </a:pPr>
            <a:r>
              <a:rPr lang="en-US" sz="3600" dirty="0">
                <a:solidFill>
                  <a:schemeClr val="bg1"/>
                </a:solidFill>
              </a:rPr>
              <a:t>Nonnative fish distribution</a:t>
            </a:r>
          </a:p>
          <a:p>
            <a:pPr marL="742950" indent="-742950">
              <a:buFont typeface="+mj-lt"/>
              <a:buAutoNum type="arabicPeriod"/>
            </a:pPr>
            <a:r>
              <a:rPr lang="en-US" sz="3600" dirty="0">
                <a:solidFill>
                  <a:schemeClr val="bg1"/>
                </a:solidFill>
              </a:rPr>
              <a:t>Risk of entrainment</a:t>
            </a:r>
          </a:p>
          <a:p>
            <a:pPr marL="742950" indent="-742950">
              <a:buFont typeface="+mj-lt"/>
              <a:buAutoNum type="arabicPeriod"/>
            </a:pPr>
            <a:r>
              <a:rPr lang="en-US" sz="3600" dirty="0">
                <a:solidFill>
                  <a:schemeClr val="bg1"/>
                </a:solidFill>
              </a:rPr>
              <a:t>Survival of entrainment</a:t>
            </a:r>
          </a:p>
        </p:txBody>
      </p:sp>
    </p:spTree>
    <p:extLst>
      <p:ext uri="{BB962C8B-B14F-4D97-AF65-F5344CB8AC3E}">
        <p14:creationId xmlns:p14="http://schemas.microsoft.com/office/powerpoint/2010/main" val="112422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2BB28-BDDF-7141-D2CC-DE2F207F4257}"/>
              </a:ext>
            </a:extLst>
          </p:cNvPr>
          <p:cNvSpPr txBox="1"/>
          <p:nvPr/>
        </p:nvSpPr>
        <p:spPr>
          <a:xfrm>
            <a:off x="4063873" y="2613392"/>
            <a:ext cx="4064254" cy="1631216"/>
          </a:xfrm>
          <a:prstGeom prst="rect">
            <a:avLst/>
          </a:prstGeom>
          <a:noFill/>
        </p:spPr>
        <p:txBody>
          <a:bodyPr wrap="none" rtlCol="0">
            <a:spAutoFit/>
          </a:bodyPr>
          <a:lstStyle/>
          <a:p>
            <a:r>
              <a:rPr lang="en-US" sz="2800" dirty="0"/>
              <a:t>Updates to TWG</a:t>
            </a:r>
          </a:p>
          <a:p>
            <a:pPr marL="285750" indent="-285750">
              <a:buFont typeface="Arial" panose="020B0604020202020204" pitchFamily="34" charset="0"/>
              <a:buChar char="•"/>
            </a:pPr>
            <a:r>
              <a:rPr lang="en-US" sz="2400" dirty="0"/>
              <a:t>Thermal structure of forebay</a:t>
            </a:r>
          </a:p>
          <a:p>
            <a:pPr marL="285750" indent="-285750">
              <a:buFont typeface="Arial" panose="020B0604020202020204" pitchFamily="34" charset="0"/>
              <a:buChar char="•"/>
            </a:pPr>
            <a:r>
              <a:rPr lang="en-US" sz="2400" dirty="0"/>
              <a:t>Sampling near dam</a:t>
            </a:r>
          </a:p>
          <a:p>
            <a:pPr marL="285750" indent="-285750">
              <a:buFont typeface="Arial" panose="020B0604020202020204" pitchFamily="34" charset="0"/>
              <a:buChar char="•"/>
            </a:pPr>
            <a:r>
              <a:rPr lang="en-US" sz="2400" dirty="0"/>
              <a:t>Sensor Fish preliminary data</a:t>
            </a:r>
          </a:p>
        </p:txBody>
      </p:sp>
    </p:spTree>
    <p:extLst>
      <p:ext uri="{BB962C8B-B14F-4D97-AF65-F5344CB8AC3E}">
        <p14:creationId xmlns:p14="http://schemas.microsoft.com/office/powerpoint/2010/main" val="3421358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87EAF-E554-6B90-F4E0-BBAF247CFB9D}"/>
              </a:ext>
            </a:extLst>
          </p:cNvPr>
          <p:cNvPicPr>
            <a:picLocks noChangeAspect="1"/>
          </p:cNvPicPr>
          <p:nvPr/>
        </p:nvPicPr>
        <p:blipFill>
          <a:blip r:embed="rId3"/>
          <a:stretch>
            <a:fillRect/>
          </a:stretch>
        </p:blipFill>
        <p:spPr>
          <a:xfrm>
            <a:off x="0" y="356419"/>
            <a:ext cx="12192000" cy="6145161"/>
          </a:xfrm>
          <a:prstGeom prst="rect">
            <a:avLst/>
          </a:prstGeom>
        </p:spPr>
      </p:pic>
    </p:spTree>
    <p:extLst>
      <p:ext uri="{BB962C8B-B14F-4D97-AF65-F5344CB8AC3E}">
        <p14:creationId xmlns:p14="http://schemas.microsoft.com/office/powerpoint/2010/main" val="2073759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87EAF-E554-6B90-F4E0-BBAF247CFB9D}"/>
              </a:ext>
            </a:extLst>
          </p:cNvPr>
          <p:cNvPicPr>
            <a:picLocks noChangeAspect="1"/>
          </p:cNvPicPr>
          <p:nvPr/>
        </p:nvPicPr>
        <p:blipFill>
          <a:blip r:embed="rId3"/>
          <a:stretch>
            <a:fillRect/>
          </a:stretch>
        </p:blipFill>
        <p:spPr>
          <a:xfrm>
            <a:off x="0" y="356419"/>
            <a:ext cx="12192000" cy="6145161"/>
          </a:xfrm>
          <a:prstGeom prst="rect">
            <a:avLst/>
          </a:prstGeom>
        </p:spPr>
      </p:pic>
      <p:cxnSp>
        <p:nvCxnSpPr>
          <p:cNvPr id="3" name="Straight Connector 2">
            <a:extLst>
              <a:ext uri="{FF2B5EF4-FFF2-40B4-BE49-F238E27FC236}">
                <a16:creationId xmlns:a16="http://schemas.microsoft.com/office/drawing/2014/main" id="{9EA34304-F3CE-6832-EE79-03AA5FD9B99C}"/>
              </a:ext>
            </a:extLst>
          </p:cNvPr>
          <p:cNvCxnSpPr/>
          <p:nvPr/>
        </p:nvCxnSpPr>
        <p:spPr>
          <a:xfrm flipV="1">
            <a:off x="5019040" y="822960"/>
            <a:ext cx="0" cy="50038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50632C4-0673-657B-C097-3D01E5401A9B}"/>
              </a:ext>
            </a:extLst>
          </p:cNvPr>
          <p:cNvSpPr txBox="1"/>
          <p:nvPr/>
        </p:nvSpPr>
        <p:spPr>
          <a:xfrm>
            <a:off x="5669140" y="2699732"/>
            <a:ext cx="1870448" cy="584775"/>
          </a:xfrm>
          <a:prstGeom prst="rect">
            <a:avLst/>
          </a:prstGeom>
          <a:noFill/>
        </p:spPr>
        <p:txBody>
          <a:bodyPr wrap="none" rtlCol="0">
            <a:spAutoFit/>
          </a:bodyPr>
          <a:lstStyle/>
          <a:p>
            <a:r>
              <a:rPr lang="en-US" sz="3200" dirty="0">
                <a:solidFill>
                  <a:schemeClr val="bg1"/>
                </a:solidFill>
              </a:rPr>
              <a:t>Measured</a:t>
            </a:r>
          </a:p>
        </p:txBody>
      </p:sp>
      <p:sp>
        <p:nvSpPr>
          <p:cNvPr id="7" name="TextBox 6">
            <a:extLst>
              <a:ext uri="{FF2B5EF4-FFF2-40B4-BE49-F238E27FC236}">
                <a16:creationId xmlns:a16="http://schemas.microsoft.com/office/drawing/2014/main" id="{D43767EF-485C-E13C-6128-EADDC0828045}"/>
              </a:ext>
            </a:extLst>
          </p:cNvPr>
          <p:cNvSpPr txBox="1"/>
          <p:nvPr/>
        </p:nvSpPr>
        <p:spPr>
          <a:xfrm>
            <a:off x="2611120" y="2699732"/>
            <a:ext cx="2255361" cy="584775"/>
          </a:xfrm>
          <a:prstGeom prst="rect">
            <a:avLst/>
          </a:prstGeom>
          <a:noFill/>
        </p:spPr>
        <p:txBody>
          <a:bodyPr wrap="none" rtlCol="0">
            <a:spAutoFit/>
          </a:bodyPr>
          <a:lstStyle/>
          <a:p>
            <a:r>
              <a:rPr lang="en-US" sz="3200" dirty="0">
                <a:solidFill>
                  <a:schemeClr val="bg1"/>
                </a:solidFill>
              </a:rPr>
              <a:t>Interpolated</a:t>
            </a:r>
          </a:p>
        </p:txBody>
      </p:sp>
    </p:spTree>
    <p:extLst>
      <p:ext uri="{BB962C8B-B14F-4D97-AF65-F5344CB8AC3E}">
        <p14:creationId xmlns:p14="http://schemas.microsoft.com/office/powerpoint/2010/main" val="3272083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87EAF-E554-6B90-F4E0-BBAF247CFB9D}"/>
              </a:ext>
            </a:extLst>
          </p:cNvPr>
          <p:cNvPicPr>
            <a:picLocks noChangeAspect="1"/>
          </p:cNvPicPr>
          <p:nvPr/>
        </p:nvPicPr>
        <p:blipFill>
          <a:blip r:embed="rId3"/>
          <a:stretch>
            <a:fillRect/>
          </a:stretch>
        </p:blipFill>
        <p:spPr>
          <a:xfrm>
            <a:off x="0" y="356419"/>
            <a:ext cx="12192000" cy="6145161"/>
          </a:xfrm>
          <a:prstGeom prst="rect">
            <a:avLst/>
          </a:prstGeom>
        </p:spPr>
      </p:pic>
      <p:sp>
        <p:nvSpPr>
          <p:cNvPr id="2" name="Freeform: Shape 1">
            <a:extLst>
              <a:ext uri="{FF2B5EF4-FFF2-40B4-BE49-F238E27FC236}">
                <a16:creationId xmlns:a16="http://schemas.microsoft.com/office/drawing/2014/main" id="{75BAA385-E509-938D-FB77-8CE1C35183C1}"/>
              </a:ext>
            </a:extLst>
          </p:cNvPr>
          <p:cNvSpPr/>
          <p:nvPr/>
        </p:nvSpPr>
        <p:spPr>
          <a:xfrm>
            <a:off x="2026920" y="833120"/>
            <a:ext cx="6543142" cy="4318000"/>
          </a:xfrm>
          <a:custGeom>
            <a:avLst/>
            <a:gdLst>
              <a:gd name="connsiteX0" fmla="*/ 0 w 6543142"/>
              <a:gd name="connsiteY0" fmla="*/ 66040 h 4318000"/>
              <a:gd name="connsiteX1" fmla="*/ 10160 w 6543142"/>
              <a:gd name="connsiteY1" fmla="*/ 96520 h 4318000"/>
              <a:gd name="connsiteX2" fmla="*/ 35560 w 6543142"/>
              <a:gd name="connsiteY2" fmla="*/ 243840 h 4318000"/>
              <a:gd name="connsiteX3" fmla="*/ 71120 w 6543142"/>
              <a:gd name="connsiteY3" fmla="*/ 629920 h 4318000"/>
              <a:gd name="connsiteX4" fmla="*/ 127000 w 6543142"/>
              <a:gd name="connsiteY4" fmla="*/ 807720 h 4318000"/>
              <a:gd name="connsiteX5" fmla="*/ 142240 w 6543142"/>
              <a:gd name="connsiteY5" fmla="*/ 868680 h 4318000"/>
              <a:gd name="connsiteX6" fmla="*/ 187960 w 6543142"/>
              <a:gd name="connsiteY6" fmla="*/ 1000760 h 4318000"/>
              <a:gd name="connsiteX7" fmla="*/ 228600 w 6543142"/>
              <a:gd name="connsiteY7" fmla="*/ 1061720 h 4318000"/>
              <a:gd name="connsiteX8" fmla="*/ 284480 w 6543142"/>
              <a:gd name="connsiteY8" fmla="*/ 1178560 h 4318000"/>
              <a:gd name="connsiteX9" fmla="*/ 314960 w 6543142"/>
              <a:gd name="connsiteY9" fmla="*/ 1285240 h 4318000"/>
              <a:gd name="connsiteX10" fmla="*/ 330200 w 6543142"/>
              <a:gd name="connsiteY10" fmla="*/ 1397000 h 4318000"/>
              <a:gd name="connsiteX11" fmla="*/ 350520 w 6543142"/>
              <a:gd name="connsiteY11" fmla="*/ 1513840 h 4318000"/>
              <a:gd name="connsiteX12" fmla="*/ 355600 w 6543142"/>
              <a:gd name="connsiteY12" fmla="*/ 1661160 h 4318000"/>
              <a:gd name="connsiteX13" fmla="*/ 391160 w 6543142"/>
              <a:gd name="connsiteY13" fmla="*/ 1823720 h 4318000"/>
              <a:gd name="connsiteX14" fmla="*/ 416560 w 6543142"/>
              <a:gd name="connsiteY14" fmla="*/ 2016760 h 4318000"/>
              <a:gd name="connsiteX15" fmla="*/ 421640 w 6543142"/>
              <a:gd name="connsiteY15" fmla="*/ 2148840 h 4318000"/>
              <a:gd name="connsiteX16" fmla="*/ 472440 w 6543142"/>
              <a:gd name="connsiteY16" fmla="*/ 2413000 h 4318000"/>
              <a:gd name="connsiteX17" fmla="*/ 543560 w 6543142"/>
              <a:gd name="connsiteY17" fmla="*/ 2560320 h 4318000"/>
              <a:gd name="connsiteX18" fmla="*/ 589280 w 6543142"/>
              <a:gd name="connsiteY18" fmla="*/ 2621280 h 4318000"/>
              <a:gd name="connsiteX19" fmla="*/ 690880 w 6543142"/>
              <a:gd name="connsiteY19" fmla="*/ 2768600 h 4318000"/>
              <a:gd name="connsiteX20" fmla="*/ 797560 w 6543142"/>
              <a:gd name="connsiteY20" fmla="*/ 2900680 h 4318000"/>
              <a:gd name="connsiteX21" fmla="*/ 1112520 w 6543142"/>
              <a:gd name="connsiteY21" fmla="*/ 3164840 h 4318000"/>
              <a:gd name="connsiteX22" fmla="*/ 1153160 w 6543142"/>
              <a:gd name="connsiteY22" fmla="*/ 3205480 h 4318000"/>
              <a:gd name="connsiteX23" fmla="*/ 1244600 w 6543142"/>
              <a:gd name="connsiteY23" fmla="*/ 3357880 h 4318000"/>
              <a:gd name="connsiteX24" fmla="*/ 1361440 w 6543142"/>
              <a:gd name="connsiteY24" fmla="*/ 3647440 h 4318000"/>
              <a:gd name="connsiteX25" fmla="*/ 1386840 w 6543142"/>
              <a:gd name="connsiteY25" fmla="*/ 3708400 h 4318000"/>
              <a:gd name="connsiteX26" fmla="*/ 1402080 w 6543142"/>
              <a:gd name="connsiteY26" fmla="*/ 3759200 h 4318000"/>
              <a:gd name="connsiteX27" fmla="*/ 1447800 w 6543142"/>
              <a:gd name="connsiteY27" fmla="*/ 3835400 h 4318000"/>
              <a:gd name="connsiteX28" fmla="*/ 1493520 w 6543142"/>
              <a:gd name="connsiteY28" fmla="*/ 3926840 h 4318000"/>
              <a:gd name="connsiteX29" fmla="*/ 1651000 w 6543142"/>
              <a:gd name="connsiteY29" fmla="*/ 4109720 h 4318000"/>
              <a:gd name="connsiteX30" fmla="*/ 1711960 w 6543142"/>
              <a:gd name="connsiteY30" fmla="*/ 4180840 h 4318000"/>
              <a:gd name="connsiteX31" fmla="*/ 1833880 w 6543142"/>
              <a:gd name="connsiteY31" fmla="*/ 4282440 h 4318000"/>
              <a:gd name="connsiteX32" fmla="*/ 1930400 w 6543142"/>
              <a:gd name="connsiteY32" fmla="*/ 4318000 h 4318000"/>
              <a:gd name="connsiteX33" fmla="*/ 2098040 w 6543142"/>
              <a:gd name="connsiteY33" fmla="*/ 4302760 h 4318000"/>
              <a:gd name="connsiteX34" fmla="*/ 2372360 w 6543142"/>
              <a:gd name="connsiteY34" fmla="*/ 4272280 h 4318000"/>
              <a:gd name="connsiteX35" fmla="*/ 2600960 w 6543142"/>
              <a:gd name="connsiteY35" fmla="*/ 4267200 h 4318000"/>
              <a:gd name="connsiteX36" fmla="*/ 2814320 w 6543142"/>
              <a:gd name="connsiteY36" fmla="*/ 4236720 h 4318000"/>
              <a:gd name="connsiteX37" fmla="*/ 3114040 w 6543142"/>
              <a:gd name="connsiteY37" fmla="*/ 4185920 h 4318000"/>
              <a:gd name="connsiteX38" fmla="*/ 3185160 w 6543142"/>
              <a:gd name="connsiteY38" fmla="*/ 4160520 h 4318000"/>
              <a:gd name="connsiteX39" fmla="*/ 3342640 w 6543142"/>
              <a:gd name="connsiteY39" fmla="*/ 4084320 h 4318000"/>
              <a:gd name="connsiteX40" fmla="*/ 3418840 w 6543142"/>
              <a:gd name="connsiteY40" fmla="*/ 4069080 h 4318000"/>
              <a:gd name="connsiteX41" fmla="*/ 3495040 w 6543142"/>
              <a:gd name="connsiteY41" fmla="*/ 4033520 h 4318000"/>
              <a:gd name="connsiteX42" fmla="*/ 3642360 w 6543142"/>
              <a:gd name="connsiteY42" fmla="*/ 4003040 h 4318000"/>
              <a:gd name="connsiteX43" fmla="*/ 3926840 w 6543142"/>
              <a:gd name="connsiteY43" fmla="*/ 3982720 h 4318000"/>
              <a:gd name="connsiteX44" fmla="*/ 4602480 w 6543142"/>
              <a:gd name="connsiteY44" fmla="*/ 4013200 h 4318000"/>
              <a:gd name="connsiteX45" fmla="*/ 4739640 w 6543142"/>
              <a:gd name="connsiteY45" fmla="*/ 4058920 h 4318000"/>
              <a:gd name="connsiteX46" fmla="*/ 5232400 w 6543142"/>
              <a:gd name="connsiteY46" fmla="*/ 4099560 h 4318000"/>
              <a:gd name="connsiteX47" fmla="*/ 5684520 w 6543142"/>
              <a:gd name="connsiteY47" fmla="*/ 4064000 h 4318000"/>
              <a:gd name="connsiteX48" fmla="*/ 5755640 w 6543142"/>
              <a:gd name="connsiteY48" fmla="*/ 4003040 h 4318000"/>
              <a:gd name="connsiteX49" fmla="*/ 5816600 w 6543142"/>
              <a:gd name="connsiteY49" fmla="*/ 3942080 h 4318000"/>
              <a:gd name="connsiteX50" fmla="*/ 5857240 w 6543142"/>
              <a:gd name="connsiteY50" fmla="*/ 3881120 h 4318000"/>
              <a:gd name="connsiteX51" fmla="*/ 5958840 w 6543142"/>
              <a:gd name="connsiteY51" fmla="*/ 3672840 h 4318000"/>
              <a:gd name="connsiteX52" fmla="*/ 5984240 w 6543142"/>
              <a:gd name="connsiteY52" fmla="*/ 3581400 h 4318000"/>
              <a:gd name="connsiteX53" fmla="*/ 6101080 w 6543142"/>
              <a:gd name="connsiteY53" fmla="*/ 3317240 h 4318000"/>
              <a:gd name="connsiteX54" fmla="*/ 6136640 w 6543142"/>
              <a:gd name="connsiteY54" fmla="*/ 3180080 h 4318000"/>
              <a:gd name="connsiteX55" fmla="*/ 6182360 w 6543142"/>
              <a:gd name="connsiteY55" fmla="*/ 2987040 h 4318000"/>
              <a:gd name="connsiteX56" fmla="*/ 6223000 w 6543142"/>
              <a:gd name="connsiteY56" fmla="*/ 2885440 h 4318000"/>
              <a:gd name="connsiteX57" fmla="*/ 6258560 w 6543142"/>
              <a:gd name="connsiteY57" fmla="*/ 2778760 h 4318000"/>
              <a:gd name="connsiteX58" fmla="*/ 6278880 w 6543142"/>
              <a:gd name="connsiteY58" fmla="*/ 2702560 h 4318000"/>
              <a:gd name="connsiteX59" fmla="*/ 6334760 w 6543142"/>
              <a:gd name="connsiteY59" fmla="*/ 2606040 h 4318000"/>
              <a:gd name="connsiteX60" fmla="*/ 6344920 w 6543142"/>
              <a:gd name="connsiteY60" fmla="*/ 2143760 h 4318000"/>
              <a:gd name="connsiteX61" fmla="*/ 6334760 w 6543142"/>
              <a:gd name="connsiteY61" fmla="*/ 1915160 h 4318000"/>
              <a:gd name="connsiteX62" fmla="*/ 6319520 w 6543142"/>
              <a:gd name="connsiteY62" fmla="*/ 1071880 h 4318000"/>
              <a:gd name="connsiteX63" fmla="*/ 6319520 w 6543142"/>
              <a:gd name="connsiteY63" fmla="*/ 655320 h 4318000"/>
              <a:gd name="connsiteX64" fmla="*/ 6350000 w 6543142"/>
              <a:gd name="connsiteY64" fmla="*/ 584200 h 4318000"/>
              <a:gd name="connsiteX65" fmla="*/ 6370320 w 6543142"/>
              <a:gd name="connsiteY65" fmla="*/ 518160 h 4318000"/>
              <a:gd name="connsiteX66" fmla="*/ 6426200 w 6543142"/>
              <a:gd name="connsiteY66" fmla="*/ 411480 h 4318000"/>
              <a:gd name="connsiteX67" fmla="*/ 6456680 w 6543142"/>
              <a:gd name="connsiteY67" fmla="*/ 335280 h 4318000"/>
              <a:gd name="connsiteX68" fmla="*/ 6487160 w 6543142"/>
              <a:gd name="connsiteY68" fmla="*/ 284480 h 4318000"/>
              <a:gd name="connsiteX69" fmla="*/ 6522720 w 6543142"/>
              <a:gd name="connsiteY69" fmla="*/ 187960 h 4318000"/>
              <a:gd name="connsiteX70" fmla="*/ 6537960 w 6543142"/>
              <a:gd name="connsiteY70" fmla="*/ 106680 h 4318000"/>
              <a:gd name="connsiteX71" fmla="*/ 6543040 w 6543142"/>
              <a:gd name="connsiteY71" fmla="*/ 0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543142" h="4318000">
                <a:moveTo>
                  <a:pt x="0" y="66040"/>
                </a:moveTo>
                <a:cubicBezTo>
                  <a:pt x="3387" y="76200"/>
                  <a:pt x="8060" y="86018"/>
                  <a:pt x="10160" y="96520"/>
                </a:cubicBezTo>
                <a:cubicBezTo>
                  <a:pt x="19933" y="145384"/>
                  <a:pt x="30990" y="194219"/>
                  <a:pt x="35560" y="243840"/>
                </a:cubicBezTo>
                <a:cubicBezTo>
                  <a:pt x="47413" y="372533"/>
                  <a:pt x="50433" y="502348"/>
                  <a:pt x="71120" y="629920"/>
                </a:cubicBezTo>
                <a:cubicBezTo>
                  <a:pt x="81064" y="691244"/>
                  <a:pt x="111933" y="747450"/>
                  <a:pt x="127000" y="807720"/>
                </a:cubicBezTo>
                <a:cubicBezTo>
                  <a:pt x="132080" y="828040"/>
                  <a:pt x="135933" y="848707"/>
                  <a:pt x="142240" y="868680"/>
                </a:cubicBezTo>
                <a:cubicBezTo>
                  <a:pt x="156270" y="913107"/>
                  <a:pt x="162117" y="961995"/>
                  <a:pt x="187960" y="1000760"/>
                </a:cubicBezTo>
                <a:cubicBezTo>
                  <a:pt x="201507" y="1021080"/>
                  <a:pt x="215559" y="1041072"/>
                  <a:pt x="228600" y="1061720"/>
                </a:cubicBezTo>
                <a:cubicBezTo>
                  <a:pt x="250567" y="1096502"/>
                  <a:pt x="271662" y="1142078"/>
                  <a:pt x="284480" y="1178560"/>
                </a:cubicBezTo>
                <a:cubicBezTo>
                  <a:pt x="296739" y="1213452"/>
                  <a:pt x="304800" y="1249680"/>
                  <a:pt x="314960" y="1285240"/>
                </a:cubicBezTo>
                <a:cubicBezTo>
                  <a:pt x="320040" y="1322493"/>
                  <a:pt x="324421" y="1359849"/>
                  <a:pt x="330200" y="1397000"/>
                </a:cubicBezTo>
                <a:cubicBezTo>
                  <a:pt x="336276" y="1436061"/>
                  <a:pt x="346736" y="1474490"/>
                  <a:pt x="350520" y="1513840"/>
                </a:cubicBezTo>
                <a:cubicBezTo>
                  <a:pt x="355223" y="1562750"/>
                  <a:pt x="349211" y="1612441"/>
                  <a:pt x="355600" y="1661160"/>
                </a:cubicBezTo>
                <a:cubicBezTo>
                  <a:pt x="362813" y="1716157"/>
                  <a:pt x="381788" y="1769050"/>
                  <a:pt x="391160" y="1823720"/>
                </a:cubicBezTo>
                <a:cubicBezTo>
                  <a:pt x="402126" y="1887688"/>
                  <a:pt x="408093" y="1952413"/>
                  <a:pt x="416560" y="2016760"/>
                </a:cubicBezTo>
                <a:cubicBezTo>
                  <a:pt x="418253" y="2060787"/>
                  <a:pt x="417578" y="2104968"/>
                  <a:pt x="421640" y="2148840"/>
                </a:cubicBezTo>
                <a:cubicBezTo>
                  <a:pt x="429565" y="2234431"/>
                  <a:pt x="446367" y="2330434"/>
                  <a:pt x="472440" y="2413000"/>
                </a:cubicBezTo>
                <a:cubicBezTo>
                  <a:pt x="483590" y="2448308"/>
                  <a:pt x="525013" y="2530863"/>
                  <a:pt x="543560" y="2560320"/>
                </a:cubicBezTo>
                <a:cubicBezTo>
                  <a:pt x="557093" y="2581814"/>
                  <a:pt x="574612" y="2600543"/>
                  <a:pt x="589280" y="2621280"/>
                </a:cubicBezTo>
                <a:cubicBezTo>
                  <a:pt x="623727" y="2669981"/>
                  <a:pt x="653398" y="2722194"/>
                  <a:pt x="690880" y="2768600"/>
                </a:cubicBezTo>
                <a:cubicBezTo>
                  <a:pt x="726440" y="2812627"/>
                  <a:pt x="753092" y="2865673"/>
                  <a:pt x="797560" y="2900680"/>
                </a:cubicBezTo>
                <a:cubicBezTo>
                  <a:pt x="1064545" y="3110859"/>
                  <a:pt x="964698" y="3017018"/>
                  <a:pt x="1112520" y="3164840"/>
                </a:cubicBezTo>
                <a:cubicBezTo>
                  <a:pt x="1126067" y="3178387"/>
                  <a:pt x="1142255" y="3189729"/>
                  <a:pt x="1153160" y="3205480"/>
                </a:cubicBezTo>
                <a:cubicBezTo>
                  <a:pt x="1217420" y="3298300"/>
                  <a:pt x="1186353" y="3247858"/>
                  <a:pt x="1244600" y="3357880"/>
                </a:cubicBezTo>
                <a:cubicBezTo>
                  <a:pt x="1300007" y="3579506"/>
                  <a:pt x="1249385" y="3428667"/>
                  <a:pt x="1361440" y="3647440"/>
                </a:cubicBezTo>
                <a:cubicBezTo>
                  <a:pt x="1371475" y="3667033"/>
                  <a:pt x="1379317" y="3687712"/>
                  <a:pt x="1386840" y="3708400"/>
                </a:cubicBezTo>
                <a:cubicBezTo>
                  <a:pt x="1392882" y="3725015"/>
                  <a:pt x="1394430" y="3743262"/>
                  <a:pt x="1402080" y="3759200"/>
                </a:cubicBezTo>
                <a:cubicBezTo>
                  <a:pt x="1414898" y="3785904"/>
                  <a:pt x="1433616" y="3809396"/>
                  <a:pt x="1447800" y="3835400"/>
                </a:cubicBezTo>
                <a:cubicBezTo>
                  <a:pt x="1464118" y="3865317"/>
                  <a:pt x="1475173" y="3898123"/>
                  <a:pt x="1493520" y="3926840"/>
                </a:cubicBezTo>
                <a:cubicBezTo>
                  <a:pt x="1541798" y="4002406"/>
                  <a:pt x="1590874" y="4043374"/>
                  <a:pt x="1651000" y="4109720"/>
                </a:cubicBezTo>
                <a:cubicBezTo>
                  <a:pt x="1671967" y="4132856"/>
                  <a:pt x="1690861" y="4157823"/>
                  <a:pt x="1711960" y="4180840"/>
                </a:cubicBezTo>
                <a:cubicBezTo>
                  <a:pt x="1746327" y="4218331"/>
                  <a:pt x="1788326" y="4258973"/>
                  <a:pt x="1833880" y="4282440"/>
                </a:cubicBezTo>
                <a:cubicBezTo>
                  <a:pt x="1864361" y="4298142"/>
                  <a:pt x="1898227" y="4306147"/>
                  <a:pt x="1930400" y="4318000"/>
                </a:cubicBezTo>
                <a:lnTo>
                  <a:pt x="2098040" y="4302760"/>
                </a:lnTo>
                <a:cubicBezTo>
                  <a:pt x="2169179" y="4295401"/>
                  <a:pt x="2304065" y="4275972"/>
                  <a:pt x="2372360" y="4272280"/>
                </a:cubicBezTo>
                <a:cubicBezTo>
                  <a:pt x="2448468" y="4268166"/>
                  <a:pt x="2524760" y="4268893"/>
                  <a:pt x="2600960" y="4267200"/>
                </a:cubicBezTo>
                <a:lnTo>
                  <a:pt x="2814320" y="4236720"/>
                </a:lnTo>
                <a:cubicBezTo>
                  <a:pt x="2969904" y="4215591"/>
                  <a:pt x="2988304" y="4222901"/>
                  <a:pt x="3114040" y="4185920"/>
                </a:cubicBezTo>
                <a:cubicBezTo>
                  <a:pt x="3138190" y="4178817"/>
                  <a:pt x="3162156" y="4170744"/>
                  <a:pt x="3185160" y="4160520"/>
                </a:cubicBezTo>
                <a:cubicBezTo>
                  <a:pt x="3275632" y="4120310"/>
                  <a:pt x="3234939" y="4120220"/>
                  <a:pt x="3342640" y="4084320"/>
                </a:cubicBezTo>
                <a:cubicBezTo>
                  <a:pt x="3367214" y="4076129"/>
                  <a:pt x="3393440" y="4074160"/>
                  <a:pt x="3418840" y="4069080"/>
                </a:cubicBezTo>
                <a:cubicBezTo>
                  <a:pt x="3444240" y="4057227"/>
                  <a:pt x="3468755" y="4043255"/>
                  <a:pt x="3495040" y="4033520"/>
                </a:cubicBezTo>
                <a:cubicBezTo>
                  <a:pt x="3524841" y="4022483"/>
                  <a:pt x="3618437" y="4006160"/>
                  <a:pt x="3642360" y="4003040"/>
                </a:cubicBezTo>
                <a:cubicBezTo>
                  <a:pt x="3779472" y="3985156"/>
                  <a:pt x="3791979" y="3987715"/>
                  <a:pt x="3926840" y="3982720"/>
                </a:cubicBezTo>
                <a:cubicBezTo>
                  <a:pt x="4152053" y="3992880"/>
                  <a:pt x="4378022" y="3992157"/>
                  <a:pt x="4602480" y="4013200"/>
                </a:cubicBezTo>
                <a:cubicBezTo>
                  <a:pt x="4650463" y="4017698"/>
                  <a:pt x="4692191" y="4050485"/>
                  <a:pt x="4739640" y="4058920"/>
                </a:cubicBezTo>
                <a:cubicBezTo>
                  <a:pt x="4947397" y="4095855"/>
                  <a:pt x="5043362" y="4094000"/>
                  <a:pt x="5232400" y="4099560"/>
                </a:cubicBezTo>
                <a:cubicBezTo>
                  <a:pt x="5383107" y="4087707"/>
                  <a:pt x="5535856" y="4091423"/>
                  <a:pt x="5684520" y="4064000"/>
                </a:cubicBezTo>
                <a:cubicBezTo>
                  <a:pt x="5715225" y="4058336"/>
                  <a:pt x="5732697" y="4024218"/>
                  <a:pt x="5755640" y="4003040"/>
                </a:cubicBezTo>
                <a:cubicBezTo>
                  <a:pt x="5776756" y="3983548"/>
                  <a:pt x="5798203" y="3964156"/>
                  <a:pt x="5816600" y="3942080"/>
                </a:cubicBezTo>
                <a:cubicBezTo>
                  <a:pt x="5832234" y="3923319"/>
                  <a:pt x="5844834" y="3902156"/>
                  <a:pt x="5857240" y="3881120"/>
                </a:cubicBezTo>
                <a:cubicBezTo>
                  <a:pt x="5915781" y="3781854"/>
                  <a:pt x="5930232" y="3764385"/>
                  <a:pt x="5958840" y="3672840"/>
                </a:cubicBezTo>
                <a:cubicBezTo>
                  <a:pt x="5968276" y="3642646"/>
                  <a:pt x="5972774" y="3610883"/>
                  <a:pt x="5984240" y="3581400"/>
                </a:cubicBezTo>
                <a:cubicBezTo>
                  <a:pt x="6031905" y="3458832"/>
                  <a:pt x="6064306" y="3476594"/>
                  <a:pt x="6101080" y="3317240"/>
                </a:cubicBezTo>
                <a:cubicBezTo>
                  <a:pt x="6158324" y="3069184"/>
                  <a:pt x="6070324" y="3445345"/>
                  <a:pt x="6136640" y="3180080"/>
                </a:cubicBezTo>
                <a:cubicBezTo>
                  <a:pt x="6150150" y="3126041"/>
                  <a:pt x="6165468" y="3039015"/>
                  <a:pt x="6182360" y="2987040"/>
                </a:cubicBezTo>
                <a:cubicBezTo>
                  <a:pt x="6193634" y="2952351"/>
                  <a:pt x="6210468" y="2919695"/>
                  <a:pt x="6223000" y="2885440"/>
                </a:cubicBezTo>
                <a:cubicBezTo>
                  <a:pt x="6235879" y="2850238"/>
                  <a:pt x="6247607" y="2814607"/>
                  <a:pt x="6258560" y="2778760"/>
                </a:cubicBezTo>
                <a:cubicBezTo>
                  <a:pt x="6266242" y="2753620"/>
                  <a:pt x="6268269" y="2726611"/>
                  <a:pt x="6278880" y="2702560"/>
                </a:cubicBezTo>
                <a:cubicBezTo>
                  <a:pt x="6293886" y="2668547"/>
                  <a:pt x="6316133" y="2638213"/>
                  <a:pt x="6334760" y="2606040"/>
                </a:cubicBezTo>
                <a:cubicBezTo>
                  <a:pt x="6383239" y="2400003"/>
                  <a:pt x="6358216" y="2539310"/>
                  <a:pt x="6344920" y="2143760"/>
                </a:cubicBezTo>
                <a:cubicBezTo>
                  <a:pt x="6342358" y="2067528"/>
                  <a:pt x="6338147" y="1991360"/>
                  <a:pt x="6334760" y="1915160"/>
                </a:cubicBezTo>
                <a:cubicBezTo>
                  <a:pt x="6329680" y="1634067"/>
                  <a:pt x="6325664" y="1352952"/>
                  <a:pt x="6319520" y="1071880"/>
                </a:cubicBezTo>
                <a:cubicBezTo>
                  <a:pt x="6315158" y="872302"/>
                  <a:pt x="6286581" y="1027060"/>
                  <a:pt x="6319520" y="655320"/>
                </a:cubicBezTo>
                <a:cubicBezTo>
                  <a:pt x="6321796" y="629629"/>
                  <a:pt x="6341042" y="608386"/>
                  <a:pt x="6350000" y="584200"/>
                </a:cubicBezTo>
                <a:cubicBezTo>
                  <a:pt x="6357999" y="562602"/>
                  <a:pt x="6362449" y="539805"/>
                  <a:pt x="6370320" y="518160"/>
                </a:cubicBezTo>
                <a:cubicBezTo>
                  <a:pt x="6385772" y="475666"/>
                  <a:pt x="6402580" y="451972"/>
                  <a:pt x="6426200" y="411480"/>
                </a:cubicBezTo>
                <a:cubicBezTo>
                  <a:pt x="6438047" y="370015"/>
                  <a:pt x="6433886" y="376309"/>
                  <a:pt x="6456680" y="335280"/>
                </a:cubicBezTo>
                <a:cubicBezTo>
                  <a:pt x="6466270" y="318018"/>
                  <a:pt x="6479082" y="302500"/>
                  <a:pt x="6487160" y="284480"/>
                </a:cubicBezTo>
                <a:cubicBezTo>
                  <a:pt x="6501185" y="253192"/>
                  <a:pt x="6515996" y="221582"/>
                  <a:pt x="6522720" y="187960"/>
                </a:cubicBezTo>
                <a:cubicBezTo>
                  <a:pt x="6524943" y="176847"/>
                  <a:pt x="6535980" y="124498"/>
                  <a:pt x="6537960" y="106680"/>
                </a:cubicBezTo>
                <a:cubicBezTo>
                  <a:pt x="6544306" y="49569"/>
                  <a:pt x="6543040" y="51882"/>
                  <a:pt x="6543040" y="0"/>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CCA2608-D58A-3723-E0C7-64AF772D1692}"/>
              </a:ext>
            </a:extLst>
          </p:cNvPr>
          <p:cNvSpPr txBox="1"/>
          <p:nvPr/>
        </p:nvSpPr>
        <p:spPr>
          <a:xfrm>
            <a:off x="4622800" y="2407345"/>
            <a:ext cx="1957587" cy="584775"/>
          </a:xfrm>
          <a:prstGeom prst="rect">
            <a:avLst/>
          </a:prstGeom>
          <a:noFill/>
        </p:spPr>
        <p:txBody>
          <a:bodyPr wrap="none" rtlCol="0">
            <a:spAutoFit/>
          </a:bodyPr>
          <a:lstStyle/>
          <a:p>
            <a:r>
              <a:rPr lang="en-US" sz="3200" dirty="0">
                <a:solidFill>
                  <a:schemeClr val="bg1"/>
                </a:solidFill>
              </a:rPr>
              <a:t>Epilimnion</a:t>
            </a:r>
          </a:p>
        </p:txBody>
      </p:sp>
    </p:spTree>
    <p:extLst>
      <p:ext uri="{BB962C8B-B14F-4D97-AF65-F5344CB8AC3E}">
        <p14:creationId xmlns:p14="http://schemas.microsoft.com/office/powerpoint/2010/main" val="425162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87EAF-E554-6B90-F4E0-BBAF247CFB9D}"/>
              </a:ext>
            </a:extLst>
          </p:cNvPr>
          <p:cNvPicPr>
            <a:picLocks noChangeAspect="1"/>
          </p:cNvPicPr>
          <p:nvPr/>
        </p:nvPicPr>
        <p:blipFill>
          <a:blip r:embed="rId3"/>
          <a:stretch>
            <a:fillRect/>
          </a:stretch>
        </p:blipFill>
        <p:spPr>
          <a:xfrm>
            <a:off x="0" y="356419"/>
            <a:ext cx="12192000" cy="6145161"/>
          </a:xfrm>
          <a:prstGeom prst="rect">
            <a:avLst/>
          </a:prstGeom>
        </p:spPr>
      </p:pic>
      <p:sp>
        <p:nvSpPr>
          <p:cNvPr id="2" name="Freeform: Shape 1">
            <a:extLst>
              <a:ext uri="{FF2B5EF4-FFF2-40B4-BE49-F238E27FC236}">
                <a16:creationId xmlns:a16="http://schemas.microsoft.com/office/drawing/2014/main" id="{75BAA385-E509-938D-FB77-8CE1C35183C1}"/>
              </a:ext>
            </a:extLst>
          </p:cNvPr>
          <p:cNvSpPr/>
          <p:nvPr/>
        </p:nvSpPr>
        <p:spPr>
          <a:xfrm>
            <a:off x="2026920" y="833120"/>
            <a:ext cx="6543142" cy="4318000"/>
          </a:xfrm>
          <a:custGeom>
            <a:avLst/>
            <a:gdLst>
              <a:gd name="connsiteX0" fmla="*/ 0 w 6543142"/>
              <a:gd name="connsiteY0" fmla="*/ 66040 h 4318000"/>
              <a:gd name="connsiteX1" fmla="*/ 10160 w 6543142"/>
              <a:gd name="connsiteY1" fmla="*/ 96520 h 4318000"/>
              <a:gd name="connsiteX2" fmla="*/ 35560 w 6543142"/>
              <a:gd name="connsiteY2" fmla="*/ 243840 h 4318000"/>
              <a:gd name="connsiteX3" fmla="*/ 71120 w 6543142"/>
              <a:gd name="connsiteY3" fmla="*/ 629920 h 4318000"/>
              <a:gd name="connsiteX4" fmla="*/ 127000 w 6543142"/>
              <a:gd name="connsiteY4" fmla="*/ 807720 h 4318000"/>
              <a:gd name="connsiteX5" fmla="*/ 142240 w 6543142"/>
              <a:gd name="connsiteY5" fmla="*/ 868680 h 4318000"/>
              <a:gd name="connsiteX6" fmla="*/ 187960 w 6543142"/>
              <a:gd name="connsiteY6" fmla="*/ 1000760 h 4318000"/>
              <a:gd name="connsiteX7" fmla="*/ 228600 w 6543142"/>
              <a:gd name="connsiteY7" fmla="*/ 1061720 h 4318000"/>
              <a:gd name="connsiteX8" fmla="*/ 284480 w 6543142"/>
              <a:gd name="connsiteY8" fmla="*/ 1178560 h 4318000"/>
              <a:gd name="connsiteX9" fmla="*/ 314960 w 6543142"/>
              <a:gd name="connsiteY9" fmla="*/ 1285240 h 4318000"/>
              <a:gd name="connsiteX10" fmla="*/ 330200 w 6543142"/>
              <a:gd name="connsiteY10" fmla="*/ 1397000 h 4318000"/>
              <a:gd name="connsiteX11" fmla="*/ 350520 w 6543142"/>
              <a:gd name="connsiteY11" fmla="*/ 1513840 h 4318000"/>
              <a:gd name="connsiteX12" fmla="*/ 355600 w 6543142"/>
              <a:gd name="connsiteY12" fmla="*/ 1661160 h 4318000"/>
              <a:gd name="connsiteX13" fmla="*/ 391160 w 6543142"/>
              <a:gd name="connsiteY13" fmla="*/ 1823720 h 4318000"/>
              <a:gd name="connsiteX14" fmla="*/ 416560 w 6543142"/>
              <a:gd name="connsiteY14" fmla="*/ 2016760 h 4318000"/>
              <a:gd name="connsiteX15" fmla="*/ 421640 w 6543142"/>
              <a:gd name="connsiteY15" fmla="*/ 2148840 h 4318000"/>
              <a:gd name="connsiteX16" fmla="*/ 472440 w 6543142"/>
              <a:gd name="connsiteY16" fmla="*/ 2413000 h 4318000"/>
              <a:gd name="connsiteX17" fmla="*/ 543560 w 6543142"/>
              <a:gd name="connsiteY17" fmla="*/ 2560320 h 4318000"/>
              <a:gd name="connsiteX18" fmla="*/ 589280 w 6543142"/>
              <a:gd name="connsiteY18" fmla="*/ 2621280 h 4318000"/>
              <a:gd name="connsiteX19" fmla="*/ 690880 w 6543142"/>
              <a:gd name="connsiteY19" fmla="*/ 2768600 h 4318000"/>
              <a:gd name="connsiteX20" fmla="*/ 797560 w 6543142"/>
              <a:gd name="connsiteY20" fmla="*/ 2900680 h 4318000"/>
              <a:gd name="connsiteX21" fmla="*/ 1112520 w 6543142"/>
              <a:gd name="connsiteY21" fmla="*/ 3164840 h 4318000"/>
              <a:gd name="connsiteX22" fmla="*/ 1153160 w 6543142"/>
              <a:gd name="connsiteY22" fmla="*/ 3205480 h 4318000"/>
              <a:gd name="connsiteX23" fmla="*/ 1244600 w 6543142"/>
              <a:gd name="connsiteY23" fmla="*/ 3357880 h 4318000"/>
              <a:gd name="connsiteX24" fmla="*/ 1361440 w 6543142"/>
              <a:gd name="connsiteY24" fmla="*/ 3647440 h 4318000"/>
              <a:gd name="connsiteX25" fmla="*/ 1386840 w 6543142"/>
              <a:gd name="connsiteY25" fmla="*/ 3708400 h 4318000"/>
              <a:gd name="connsiteX26" fmla="*/ 1402080 w 6543142"/>
              <a:gd name="connsiteY26" fmla="*/ 3759200 h 4318000"/>
              <a:gd name="connsiteX27" fmla="*/ 1447800 w 6543142"/>
              <a:gd name="connsiteY27" fmla="*/ 3835400 h 4318000"/>
              <a:gd name="connsiteX28" fmla="*/ 1493520 w 6543142"/>
              <a:gd name="connsiteY28" fmla="*/ 3926840 h 4318000"/>
              <a:gd name="connsiteX29" fmla="*/ 1651000 w 6543142"/>
              <a:gd name="connsiteY29" fmla="*/ 4109720 h 4318000"/>
              <a:gd name="connsiteX30" fmla="*/ 1711960 w 6543142"/>
              <a:gd name="connsiteY30" fmla="*/ 4180840 h 4318000"/>
              <a:gd name="connsiteX31" fmla="*/ 1833880 w 6543142"/>
              <a:gd name="connsiteY31" fmla="*/ 4282440 h 4318000"/>
              <a:gd name="connsiteX32" fmla="*/ 1930400 w 6543142"/>
              <a:gd name="connsiteY32" fmla="*/ 4318000 h 4318000"/>
              <a:gd name="connsiteX33" fmla="*/ 2098040 w 6543142"/>
              <a:gd name="connsiteY33" fmla="*/ 4302760 h 4318000"/>
              <a:gd name="connsiteX34" fmla="*/ 2372360 w 6543142"/>
              <a:gd name="connsiteY34" fmla="*/ 4272280 h 4318000"/>
              <a:gd name="connsiteX35" fmla="*/ 2600960 w 6543142"/>
              <a:gd name="connsiteY35" fmla="*/ 4267200 h 4318000"/>
              <a:gd name="connsiteX36" fmla="*/ 2814320 w 6543142"/>
              <a:gd name="connsiteY36" fmla="*/ 4236720 h 4318000"/>
              <a:gd name="connsiteX37" fmla="*/ 3114040 w 6543142"/>
              <a:gd name="connsiteY37" fmla="*/ 4185920 h 4318000"/>
              <a:gd name="connsiteX38" fmla="*/ 3185160 w 6543142"/>
              <a:gd name="connsiteY38" fmla="*/ 4160520 h 4318000"/>
              <a:gd name="connsiteX39" fmla="*/ 3342640 w 6543142"/>
              <a:gd name="connsiteY39" fmla="*/ 4084320 h 4318000"/>
              <a:gd name="connsiteX40" fmla="*/ 3418840 w 6543142"/>
              <a:gd name="connsiteY40" fmla="*/ 4069080 h 4318000"/>
              <a:gd name="connsiteX41" fmla="*/ 3495040 w 6543142"/>
              <a:gd name="connsiteY41" fmla="*/ 4033520 h 4318000"/>
              <a:gd name="connsiteX42" fmla="*/ 3642360 w 6543142"/>
              <a:gd name="connsiteY42" fmla="*/ 4003040 h 4318000"/>
              <a:gd name="connsiteX43" fmla="*/ 3926840 w 6543142"/>
              <a:gd name="connsiteY43" fmla="*/ 3982720 h 4318000"/>
              <a:gd name="connsiteX44" fmla="*/ 4602480 w 6543142"/>
              <a:gd name="connsiteY44" fmla="*/ 4013200 h 4318000"/>
              <a:gd name="connsiteX45" fmla="*/ 4739640 w 6543142"/>
              <a:gd name="connsiteY45" fmla="*/ 4058920 h 4318000"/>
              <a:gd name="connsiteX46" fmla="*/ 5232400 w 6543142"/>
              <a:gd name="connsiteY46" fmla="*/ 4099560 h 4318000"/>
              <a:gd name="connsiteX47" fmla="*/ 5684520 w 6543142"/>
              <a:gd name="connsiteY47" fmla="*/ 4064000 h 4318000"/>
              <a:gd name="connsiteX48" fmla="*/ 5755640 w 6543142"/>
              <a:gd name="connsiteY48" fmla="*/ 4003040 h 4318000"/>
              <a:gd name="connsiteX49" fmla="*/ 5816600 w 6543142"/>
              <a:gd name="connsiteY49" fmla="*/ 3942080 h 4318000"/>
              <a:gd name="connsiteX50" fmla="*/ 5857240 w 6543142"/>
              <a:gd name="connsiteY50" fmla="*/ 3881120 h 4318000"/>
              <a:gd name="connsiteX51" fmla="*/ 5958840 w 6543142"/>
              <a:gd name="connsiteY51" fmla="*/ 3672840 h 4318000"/>
              <a:gd name="connsiteX52" fmla="*/ 5984240 w 6543142"/>
              <a:gd name="connsiteY52" fmla="*/ 3581400 h 4318000"/>
              <a:gd name="connsiteX53" fmla="*/ 6101080 w 6543142"/>
              <a:gd name="connsiteY53" fmla="*/ 3317240 h 4318000"/>
              <a:gd name="connsiteX54" fmla="*/ 6136640 w 6543142"/>
              <a:gd name="connsiteY54" fmla="*/ 3180080 h 4318000"/>
              <a:gd name="connsiteX55" fmla="*/ 6182360 w 6543142"/>
              <a:gd name="connsiteY55" fmla="*/ 2987040 h 4318000"/>
              <a:gd name="connsiteX56" fmla="*/ 6223000 w 6543142"/>
              <a:gd name="connsiteY56" fmla="*/ 2885440 h 4318000"/>
              <a:gd name="connsiteX57" fmla="*/ 6258560 w 6543142"/>
              <a:gd name="connsiteY57" fmla="*/ 2778760 h 4318000"/>
              <a:gd name="connsiteX58" fmla="*/ 6278880 w 6543142"/>
              <a:gd name="connsiteY58" fmla="*/ 2702560 h 4318000"/>
              <a:gd name="connsiteX59" fmla="*/ 6334760 w 6543142"/>
              <a:gd name="connsiteY59" fmla="*/ 2606040 h 4318000"/>
              <a:gd name="connsiteX60" fmla="*/ 6344920 w 6543142"/>
              <a:gd name="connsiteY60" fmla="*/ 2143760 h 4318000"/>
              <a:gd name="connsiteX61" fmla="*/ 6334760 w 6543142"/>
              <a:gd name="connsiteY61" fmla="*/ 1915160 h 4318000"/>
              <a:gd name="connsiteX62" fmla="*/ 6319520 w 6543142"/>
              <a:gd name="connsiteY62" fmla="*/ 1071880 h 4318000"/>
              <a:gd name="connsiteX63" fmla="*/ 6319520 w 6543142"/>
              <a:gd name="connsiteY63" fmla="*/ 655320 h 4318000"/>
              <a:gd name="connsiteX64" fmla="*/ 6350000 w 6543142"/>
              <a:gd name="connsiteY64" fmla="*/ 584200 h 4318000"/>
              <a:gd name="connsiteX65" fmla="*/ 6370320 w 6543142"/>
              <a:gd name="connsiteY65" fmla="*/ 518160 h 4318000"/>
              <a:gd name="connsiteX66" fmla="*/ 6426200 w 6543142"/>
              <a:gd name="connsiteY66" fmla="*/ 411480 h 4318000"/>
              <a:gd name="connsiteX67" fmla="*/ 6456680 w 6543142"/>
              <a:gd name="connsiteY67" fmla="*/ 335280 h 4318000"/>
              <a:gd name="connsiteX68" fmla="*/ 6487160 w 6543142"/>
              <a:gd name="connsiteY68" fmla="*/ 284480 h 4318000"/>
              <a:gd name="connsiteX69" fmla="*/ 6522720 w 6543142"/>
              <a:gd name="connsiteY69" fmla="*/ 187960 h 4318000"/>
              <a:gd name="connsiteX70" fmla="*/ 6537960 w 6543142"/>
              <a:gd name="connsiteY70" fmla="*/ 106680 h 4318000"/>
              <a:gd name="connsiteX71" fmla="*/ 6543040 w 6543142"/>
              <a:gd name="connsiteY71" fmla="*/ 0 h 431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543142" h="4318000">
                <a:moveTo>
                  <a:pt x="0" y="66040"/>
                </a:moveTo>
                <a:cubicBezTo>
                  <a:pt x="3387" y="76200"/>
                  <a:pt x="8060" y="86018"/>
                  <a:pt x="10160" y="96520"/>
                </a:cubicBezTo>
                <a:cubicBezTo>
                  <a:pt x="19933" y="145384"/>
                  <a:pt x="30990" y="194219"/>
                  <a:pt x="35560" y="243840"/>
                </a:cubicBezTo>
                <a:cubicBezTo>
                  <a:pt x="47413" y="372533"/>
                  <a:pt x="50433" y="502348"/>
                  <a:pt x="71120" y="629920"/>
                </a:cubicBezTo>
                <a:cubicBezTo>
                  <a:pt x="81064" y="691244"/>
                  <a:pt x="111933" y="747450"/>
                  <a:pt x="127000" y="807720"/>
                </a:cubicBezTo>
                <a:cubicBezTo>
                  <a:pt x="132080" y="828040"/>
                  <a:pt x="135933" y="848707"/>
                  <a:pt x="142240" y="868680"/>
                </a:cubicBezTo>
                <a:cubicBezTo>
                  <a:pt x="156270" y="913107"/>
                  <a:pt x="162117" y="961995"/>
                  <a:pt x="187960" y="1000760"/>
                </a:cubicBezTo>
                <a:cubicBezTo>
                  <a:pt x="201507" y="1021080"/>
                  <a:pt x="215559" y="1041072"/>
                  <a:pt x="228600" y="1061720"/>
                </a:cubicBezTo>
                <a:cubicBezTo>
                  <a:pt x="250567" y="1096502"/>
                  <a:pt x="271662" y="1142078"/>
                  <a:pt x="284480" y="1178560"/>
                </a:cubicBezTo>
                <a:cubicBezTo>
                  <a:pt x="296739" y="1213452"/>
                  <a:pt x="304800" y="1249680"/>
                  <a:pt x="314960" y="1285240"/>
                </a:cubicBezTo>
                <a:cubicBezTo>
                  <a:pt x="320040" y="1322493"/>
                  <a:pt x="324421" y="1359849"/>
                  <a:pt x="330200" y="1397000"/>
                </a:cubicBezTo>
                <a:cubicBezTo>
                  <a:pt x="336276" y="1436061"/>
                  <a:pt x="346736" y="1474490"/>
                  <a:pt x="350520" y="1513840"/>
                </a:cubicBezTo>
                <a:cubicBezTo>
                  <a:pt x="355223" y="1562750"/>
                  <a:pt x="349211" y="1612441"/>
                  <a:pt x="355600" y="1661160"/>
                </a:cubicBezTo>
                <a:cubicBezTo>
                  <a:pt x="362813" y="1716157"/>
                  <a:pt x="381788" y="1769050"/>
                  <a:pt x="391160" y="1823720"/>
                </a:cubicBezTo>
                <a:cubicBezTo>
                  <a:pt x="402126" y="1887688"/>
                  <a:pt x="408093" y="1952413"/>
                  <a:pt x="416560" y="2016760"/>
                </a:cubicBezTo>
                <a:cubicBezTo>
                  <a:pt x="418253" y="2060787"/>
                  <a:pt x="417578" y="2104968"/>
                  <a:pt x="421640" y="2148840"/>
                </a:cubicBezTo>
                <a:cubicBezTo>
                  <a:pt x="429565" y="2234431"/>
                  <a:pt x="446367" y="2330434"/>
                  <a:pt x="472440" y="2413000"/>
                </a:cubicBezTo>
                <a:cubicBezTo>
                  <a:pt x="483590" y="2448308"/>
                  <a:pt x="525013" y="2530863"/>
                  <a:pt x="543560" y="2560320"/>
                </a:cubicBezTo>
                <a:cubicBezTo>
                  <a:pt x="557093" y="2581814"/>
                  <a:pt x="574612" y="2600543"/>
                  <a:pt x="589280" y="2621280"/>
                </a:cubicBezTo>
                <a:cubicBezTo>
                  <a:pt x="623727" y="2669981"/>
                  <a:pt x="653398" y="2722194"/>
                  <a:pt x="690880" y="2768600"/>
                </a:cubicBezTo>
                <a:cubicBezTo>
                  <a:pt x="726440" y="2812627"/>
                  <a:pt x="753092" y="2865673"/>
                  <a:pt x="797560" y="2900680"/>
                </a:cubicBezTo>
                <a:cubicBezTo>
                  <a:pt x="1064545" y="3110859"/>
                  <a:pt x="964698" y="3017018"/>
                  <a:pt x="1112520" y="3164840"/>
                </a:cubicBezTo>
                <a:cubicBezTo>
                  <a:pt x="1126067" y="3178387"/>
                  <a:pt x="1142255" y="3189729"/>
                  <a:pt x="1153160" y="3205480"/>
                </a:cubicBezTo>
                <a:cubicBezTo>
                  <a:pt x="1217420" y="3298300"/>
                  <a:pt x="1186353" y="3247858"/>
                  <a:pt x="1244600" y="3357880"/>
                </a:cubicBezTo>
                <a:cubicBezTo>
                  <a:pt x="1300007" y="3579506"/>
                  <a:pt x="1249385" y="3428667"/>
                  <a:pt x="1361440" y="3647440"/>
                </a:cubicBezTo>
                <a:cubicBezTo>
                  <a:pt x="1371475" y="3667033"/>
                  <a:pt x="1379317" y="3687712"/>
                  <a:pt x="1386840" y="3708400"/>
                </a:cubicBezTo>
                <a:cubicBezTo>
                  <a:pt x="1392882" y="3725015"/>
                  <a:pt x="1394430" y="3743262"/>
                  <a:pt x="1402080" y="3759200"/>
                </a:cubicBezTo>
                <a:cubicBezTo>
                  <a:pt x="1414898" y="3785904"/>
                  <a:pt x="1433616" y="3809396"/>
                  <a:pt x="1447800" y="3835400"/>
                </a:cubicBezTo>
                <a:cubicBezTo>
                  <a:pt x="1464118" y="3865317"/>
                  <a:pt x="1475173" y="3898123"/>
                  <a:pt x="1493520" y="3926840"/>
                </a:cubicBezTo>
                <a:cubicBezTo>
                  <a:pt x="1541798" y="4002406"/>
                  <a:pt x="1590874" y="4043374"/>
                  <a:pt x="1651000" y="4109720"/>
                </a:cubicBezTo>
                <a:cubicBezTo>
                  <a:pt x="1671967" y="4132856"/>
                  <a:pt x="1690861" y="4157823"/>
                  <a:pt x="1711960" y="4180840"/>
                </a:cubicBezTo>
                <a:cubicBezTo>
                  <a:pt x="1746327" y="4218331"/>
                  <a:pt x="1788326" y="4258973"/>
                  <a:pt x="1833880" y="4282440"/>
                </a:cubicBezTo>
                <a:cubicBezTo>
                  <a:pt x="1864361" y="4298142"/>
                  <a:pt x="1898227" y="4306147"/>
                  <a:pt x="1930400" y="4318000"/>
                </a:cubicBezTo>
                <a:lnTo>
                  <a:pt x="2098040" y="4302760"/>
                </a:lnTo>
                <a:cubicBezTo>
                  <a:pt x="2169179" y="4295401"/>
                  <a:pt x="2304065" y="4275972"/>
                  <a:pt x="2372360" y="4272280"/>
                </a:cubicBezTo>
                <a:cubicBezTo>
                  <a:pt x="2448468" y="4268166"/>
                  <a:pt x="2524760" y="4268893"/>
                  <a:pt x="2600960" y="4267200"/>
                </a:cubicBezTo>
                <a:lnTo>
                  <a:pt x="2814320" y="4236720"/>
                </a:lnTo>
                <a:cubicBezTo>
                  <a:pt x="2969904" y="4215591"/>
                  <a:pt x="2988304" y="4222901"/>
                  <a:pt x="3114040" y="4185920"/>
                </a:cubicBezTo>
                <a:cubicBezTo>
                  <a:pt x="3138190" y="4178817"/>
                  <a:pt x="3162156" y="4170744"/>
                  <a:pt x="3185160" y="4160520"/>
                </a:cubicBezTo>
                <a:cubicBezTo>
                  <a:pt x="3275632" y="4120310"/>
                  <a:pt x="3234939" y="4120220"/>
                  <a:pt x="3342640" y="4084320"/>
                </a:cubicBezTo>
                <a:cubicBezTo>
                  <a:pt x="3367214" y="4076129"/>
                  <a:pt x="3393440" y="4074160"/>
                  <a:pt x="3418840" y="4069080"/>
                </a:cubicBezTo>
                <a:cubicBezTo>
                  <a:pt x="3444240" y="4057227"/>
                  <a:pt x="3468755" y="4043255"/>
                  <a:pt x="3495040" y="4033520"/>
                </a:cubicBezTo>
                <a:cubicBezTo>
                  <a:pt x="3524841" y="4022483"/>
                  <a:pt x="3618437" y="4006160"/>
                  <a:pt x="3642360" y="4003040"/>
                </a:cubicBezTo>
                <a:cubicBezTo>
                  <a:pt x="3779472" y="3985156"/>
                  <a:pt x="3791979" y="3987715"/>
                  <a:pt x="3926840" y="3982720"/>
                </a:cubicBezTo>
                <a:cubicBezTo>
                  <a:pt x="4152053" y="3992880"/>
                  <a:pt x="4378022" y="3992157"/>
                  <a:pt x="4602480" y="4013200"/>
                </a:cubicBezTo>
                <a:cubicBezTo>
                  <a:pt x="4650463" y="4017698"/>
                  <a:pt x="4692191" y="4050485"/>
                  <a:pt x="4739640" y="4058920"/>
                </a:cubicBezTo>
                <a:cubicBezTo>
                  <a:pt x="4947397" y="4095855"/>
                  <a:pt x="5043362" y="4094000"/>
                  <a:pt x="5232400" y="4099560"/>
                </a:cubicBezTo>
                <a:cubicBezTo>
                  <a:pt x="5383107" y="4087707"/>
                  <a:pt x="5535856" y="4091423"/>
                  <a:pt x="5684520" y="4064000"/>
                </a:cubicBezTo>
                <a:cubicBezTo>
                  <a:pt x="5715225" y="4058336"/>
                  <a:pt x="5732697" y="4024218"/>
                  <a:pt x="5755640" y="4003040"/>
                </a:cubicBezTo>
                <a:cubicBezTo>
                  <a:pt x="5776756" y="3983548"/>
                  <a:pt x="5798203" y="3964156"/>
                  <a:pt x="5816600" y="3942080"/>
                </a:cubicBezTo>
                <a:cubicBezTo>
                  <a:pt x="5832234" y="3923319"/>
                  <a:pt x="5844834" y="3902156"/>
                  <a:pt x="5857240" y="3881120"/>
                </a:cubicBezTo>
                <a:cubicBezTo>
                  <a:pt x="5915781" y="3781854"/>
                  <a:pt x="5930232" y="3764385"/>
                  <a:pt x="5958840" y="3672840"/>
                </a:cubicBezTo>
                <a:cubicBezTo>
                  <a:pt x="5968276" y="3642646"/>
                  <a:pt x="5972774" y="3610883"/>
                  <a:pt x="5984240" y="3581400"/>
                </a:cubicBezTo>
                <a:cubicBezTo>
                  <a:pt x="6031905" y="3458832"/>
                  <a:pt x="6064306" y="3476594"/>
                  <a:pt x="6101080" y="3317240"/>
                </a:cubicBezTo>
                <a:cubicBezTo>
                  <a:pt x="6158324" y="3069184"/>
                  <a:pt x="6070324" y="3445345"/>
                  <a:pt x="6136640" y="3180080"/>
                </a:cubicBezTo>
                <a:cubicBezTo>
                  <a:pt x="6150150" y="3126041"/>
                  <a:pt x="6165468" y="3039015"/>
                  <a:pt x="6182360" y="2987040"/>
                </a:cubicBezTo>
                <a:cubicBezTo>
                  <a:pt x="6193634" y="2952351"/>
                  <a:pt x="6210468" y="2919695"/>
                  <a:pt x="6223000" y="2885440"/>
                </a:cubicBezTo>
                <a:cubicBezTo>
                  <a:pt x="6235879" y="2850238"/>
                  <a:pt x="6247607" y="2814607"/>
                  <a:pt x="6258560" y="2778760"/>
                </a:cubicBezTo>
                <a:cubicBezTo>
                  <a:pt x="6266242" y="2753620"/>
                  <a:pt x="6268269" y="2726611"/>
                  <a:pt x="6278880" y="2702560"/>
                </a:cubicBezTo>
                <a:cubicBezTo>
                  <a:pt x="6293886" y="2668547"/>
                  <a:pt x="6316133" y="2638213"/>
                  <a:pt x="6334760" y="2606040"/>
                </a:cubicBezTo>
                <a:cubicBezTo>
                  <a:pt x="6383239" y="2400003"/>
                  <a:pt x="6358216" y="2539310"/>
                  <a:pt x="6344920" y="2143760"/>
                </a:cubicBezTo>
                <a:cubicBezTo>
                  <a:pt x="6342358" y="2067528"/>
                  <a:pt x="6338147" y="1991360"/>
                  <a:pt x="6334760" y="1915160"/>
                </a:cubicBezTo>
                <a:cubicBezTo>
                  <a:pt x="6329680" y="1634067"/>
                  <a:pt x="6325664" y="1352952"/>
                  <a:pt x="6319520" y="1071880"/>
                </a:cubicBezTo>
                <a:cubicBezTo>
                  <a:pt x="6315158" y="872302"/>
                  <a:pt x="6286581" y="1027060"/>
                  <a:pt x="6319520" y="655320"/>
                </a:cubicBezTo>
                <a:cubicBezTo>
                  <a:pt x="6321796" y="629629"/>
                  <a:pt x="6341042" y="608386"/>
                  <a:pt x="6350000" y="584200"/>
                </a:cubicBezTo>
                <a:cubicBezTo>
                  <a:pt x="6357999" y="562602"/>
                  <a:pt x="6362449" y="539805"/>
                  <a:pt x="6370320" y="518160"/>
                </a:cubicBezTo>
                <a:cubicBezTo>
                  <a:pt x="6385772" y="475666"/>
                  <a:pt x="6402580" y="451972"/>
                  <a:pt x="6426200" y="411480"/>
                </a:cubicBezTo>
                <a:cubicBezTo>
                  <a:pt x="6438047" y="370015"/>
                  <a:pt x="6433886" y="376309"/>
                  <a:pt x="6456680" y="335280"/>
                </a:cubicBezTo>
                <a:cubicBezTo>
                  <a:pt x="6466270" y="318018"/>
                  <a:pt x="6479082" y="302500"/>
                  <a:pt x="6487160" y="284480"/>
                </a:cubicBezTo>
                <a:cubicBezTo>
                  <a:pt x="6501185" y="253192"/>
                  <a:pt x="6515996" y="221582"/>
                  <a:pt x="6522720" y="187960"/>
                </a:cubicBezTo>
                <a:cubicBezTo>
                  <a:pt x="6524943" y="176847"/>
                  <a:pt x="6535980" y="124498"/>
                  <a:pt x="6537960" y="106680"/>
                </a:cubicBezTo>
                <a:cubicBezTo>
                  <a:pt x="6544306" y="49569"/>
                  <a:pt x="6543040" y="51882"/>
                  <a:pt x="6543040" y="0"/>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CCA2608-D58A-3723-E0C7-64AF772D1692}"/>
              </a:ext>
            </a:extLst>
          </p:cNvPr>
          <p:cNvSpPr txBox="1"/>
          <p:nvPr/>
        </p:nvSpPr>
        <p:spPr>
          <a:xfrm>
            <a:off x="4622800" y="2407345"/>
            <a:ext cx="1957587" cy="584775"/>
          </a:xfrm>
          <a:prstGeom prst="rect">
            <a:avLst/>
          </a:prstGeom>
          <a:noFill/>
        </p:spPr>
        <p:txBody>
          <a:bodyPr wrap="none" rtlCol="0">
            <a:spAutoFit/>
          </a:bodyPr>
          <a:lstStyle/>
          <a:p>
            <a:r>
              <a:rPr lang="en-US" sz="3200" dirty="0">
                <a:solidFill>
                  <a:schemeClr val="bg1"/>
                </a:solidFill>
              </a:rPr>
              <a:t>Epilimnion</a:t>
            </a:r>
          </a:p>
        </p:txBody>
      </p:sp>
      <p:cxnSp>
        <p:nvCxnSpPr>
          <p:cNvPr id="6" name="Straight Arrow Connector 5">
            <a:extLst>
              <a:ext uri="{FF2B5EF4-FFF2-40B4-BE49-F238E27FC236}">
                <a16:creationId xmlns:a16="http://schemas.microsoft.com/office/drawing/2014/main" id="{FDA365AD-27C5-9C5B-5688-46C64BDC1339}"/>
              </a:ext>
            </a:extLst>
          </p:cNvPr>
          <p:cNvCxnSpPr>
            <a:cxnSpLocks/>
          </p:cNvCxnSpPr>
          <p:nvPr/>
        </p:nvCxnSpPr>
        <p:spPr>
          <a:xfrm>
            <a:off x="2026920" y="883920"/>
            <a:ext cx="0" cy="499364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54AFC78-358F-345E-A298-45B7CFDB62B9}"/>
              </a:ext>
            </a:extLst>
          </p:cNvPr>
          <p:cNvCxnSpPr>
            <a:cxnSpLocks/>
          </p:cNvCxnSpPr>
          <p:nvPr/>
        </p:nvCxnSpPr>
        <p:spPr>
          <a:xfrm>
            <a:off x="3850640" y="5151120"/>
            <a:ext cx="0" cy="72644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4F3A10E-F694-2F8B-546C-520F6F880EBF}"/>
              </a:ext>
            </a:extLst>
          </p:cNvPr>
          <p:cNvCxnSpPr>
            <a:cxnSpLocks/>
          </p:cNvCxnSpPr>
          <p:nvPr/>
        </p:nvCxnSpPr>
        <p:spPr>
          <a:xfrm>
            <a:off x="7818120" y="4907280"/>
            <a:ext cx="0" cy="97028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1AD671-9746-595A-F3C8-637B51C6946C}"/>
              </a:ext>
            </a:extLst>
          </p:cNvPr>
          <p:cNvCxnSpPr>
            <a:cxnSpLocks/>
          </p:cNvCxnSpPr>
          <p:nvPr/>
        </p:nvCxnSpPr>
        <p:spPr>
          <a:xfrm>
            <a:off x="8432800" y="1351280"/>
            <a:ext cx="0" cy="452628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902F1B-2B92-E882-8BEB-80AA113C80D8}"/>
              </a:ext>
            </a:extLst>
          </p:cNvPr>
          <p:cNvSpPr txBox="1"/>
          <p:nvPr/>
        </p:nvSpPr>
        <p:spPr>
          <a:xfrm>
            <a:off x="1457960" y="4660794"/>
            <a:ext cx="625492" cy="369332"/>
          </a:xfrm>
          <a:prstGeom prst="rect">
            <a:avLst/>
          </a:prstGeom>
          <a:noFill/>
        </p:spPr>
        <p:txBody>
          <a:bodyPr wrap="none" rtlCol="0">
            <a:spAutoFit/>
          </a:bodyPr>
          <a:lstStyle/>
          <a:p>
            <a:r>
              <a:rPr lang="en-US" dirty="0"/>
              <a:t>April</a:t>
            </a:r>
          </a:p>
        </p:txBody>
      </p:sp>
      <p:sp>
        <p:nvSpPr>
          <p:cNvPr id="7" name="TextBox 6">
            <a:extLst>
              <a:ext uri="{FF2B5EF4-FFF2-40B4-BE49-F238E27FC236}">
                <a16:creationId xmlns:a16="http://schemas.microsoft.com/office/drawing/2014/main" id="{7DE495BF-76E1-A0F8-BB87-57B114BBC081}"/>
              </a:ext>
            </a:extLst>
          </p:cNvPr>
          <p:cNvSpPr txBox="1"/>
          <p:nvPr/>
        </p:nvSpPr>
        <p:spPr>
          <a:xfrm>
            <a:off x="6686260" y="5278464"/>
            <a:ext cx="1173655" cy="369332"/>
          </a:xfrm>
          <a:prstGeom prst="rect">
            <a:avLst/>
          </a:prstGeom>
          <a:noFill/>
        </p:spPr>
        <p:txBody>
          <a:bodyPr wrap="none" rtlCol="0">
            <a:spAutoFit/>
          </a:bodyPr>
          <a:lstStyle/>
          <a:p>
            <a:r>
              <a:rPr lang="en-US" dirty="0"/>
              <a:t>November</a:t>
            </a:r>
          </a:p>
        </p:txBody>
      </p:sp>
      <p:sp>
        <p:nvSpPr>
          <p:cNvPr id="11" name="TextBox 10">
            <a:extLst>
              <a:ext uri="{FF2B5EF4-FFF2-40B4-BE49-F238E27FC236}">
                <a16:creationId xmlns:a16="http://schemas.microsoft.com/office/drawing/2014/main" id="{2E3973CF-1904-F8C3-14F7-8FAB31D3B6B8}"/>
              </a:ext>
            </a:extLst>
          </p:cNvPr>
          <p:cNvSpPr txBox="1"/>
          <p:nvPr/>
        </p:nvSpPr>
        <p:spPr>
          <a:xfrm>
            <a:off x="8379456" y="468475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4FCCB45-C9FA-3C22-82B5-7EBB1B35C71D}"/>
              </a:ext>
            </a:extLst>
          </p:cNvPr>
          <p:cNvSpPr txBox="1"/>
          <p:nvPr/>
        </p:nvSpPr>
        <p:spPr>
          <a:xfrm>
            <a:off x="3794760" y="5326380"/>
            <a:ext cx="537327" cy="369332"/>
          </a:xfrm>
          <a:prstGeom prst="rect">
            <a:avLst/>
          </a:prstGeom>
          <a:noFill/>
        </p:spPr>
        <p:txBody>
          <a:bodyPr wrap="none" rtlCol="0">
            <a:spAutoFit/>
          </a:bodyPr>
          <a:lstStyle/>
          <a:p>
            <a:r>
              <a:rPr lang="en-US" dirty="0"/>
              <a:t>July</a:t>
            </a:r>
          </a:p>
        </p:txBody>
      </p:sp>
    </p:spTree>
    <p:extLst>
      <p:ext uri="{BB962C8B-B14F-4D97-AF65-F5344CB8AC3E}">
        <p14:creationId xmlns:p14="http://schemas.microsoft.com/office/powerpoint/2010/main" val="1826767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7008</TotalTime>
  <Words>1955</Words>
  <Application>Microsoft Office PowerPoint</Application>
  <PresentationFormat>Widescreen</PresentationFormat>
  <Paragraphs>277</Paragraphs>
  <Slides>34</Slides>
  <Notes>31</Notes>
  <HiddenSlides>0</HiddenSlides>
  <MMClips>1</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34</vt:i4>
      </vt:variant>
    </vt:vector>
  </HeadingPairs>
  <TitlesOfParts>
    <vt:vector size="41" baseType="lpstr">
      <vt:lpstr>Arial</vt:lpstr>
      <vt:lpstr>Calibri</vt:lpstr>
      <vt:lpstr>Calibri Light</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Barrett Friesen</dc:creator>
  <cp:lastModifiedBy>Barrett Friesen</cp:lastModifiedBy>
  <cp:revision>191</cp:revision>
  <dcterms:created xsi:type="dcterms:W3CDTF">2022-11-06T18:52:19Z</dcterms:created>
  <dcterms:modified xsi:type="dcterms:W3CDTF">2023-04-10T15:58:16Z</dcterms:modified>
</cp:coreProperties>
</file>